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wmv" ContentType="video/x-ms-wmv"/>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4.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58" r:id="rId1"/>
    <p:sldMasterId id="2147483664" r:id="rId2"/>
    <p:sldMasterId id="2147483666" r:id="rId3"/>
    <p:sldMasterId id="2147483668" r:id="rId4"/>
    <p:sldMasterId id="2147483670" r:id="rId5"/>
  </p:sldMasterIdLst>
  <p:notesMasterIdLst>
    <p:notesMasterId r:id="rId44"/>
  </p:notesMasterIdLst>
  <p:handoutMasterIdLst>
    <p:handoutMasterId r:id="rId45"/>
  </p:handoutMasterIdLst>
  <p:sldIdLst>
    <p:sldId id="835" r:id="rId6"/>
    <p:sldId id="870" r:id="rId7"/>
    <p:sldId id="948" r:id="rId8"/>
    <p:sldId id="944" r:id="rId9"/>
    <p:sldId id="947" r:id="rId10"/>
    <p:sldId id="961" r:id="rId11"/>
    <p:sldId id="946" r:id="rId12"/>
    <p:sldId id="962" r:id="rId13"/>
    <p:sldId id="949" r:id="rId14"/>
    <p:sldId id="950" r:id="rId15"/>
    <p:sldId id="951" r:id="rId16"/>
    <p:sldId id="963" r:id="rId17"/>
    <p:sldId id="967" r:id="rId18"/>
    <p:sldId id="966" r:id="rId19"/>
    <p:sldId id="964" r:id="rId20"/>
    <p:sldId id="952" r:id="rId21"/>
    <p:sldId id="953" r:id="rId22"/>
    <p:sldId id="965" r:id="rId23"/>
    <p:sldId id="954" r:id="rId24"/>
    <p:sldId id="971" r:id="rId25"/>
    <p:sldId id="955" r:id="rId26"/>
    <p:sldId id="972" r:id="rId27"/>
    <p:sldId id="982" r:id="rId28"/>
    <p:sldId id="970" r:id="rId29"/>
    <p:sldId id="973" r:id="rId30"/>
    <p:sldId id="974" r:id="rId31"/>
    <p:sldId id="975" r:id="rId32"/>
    <p:sldId id="976" r:id="rId33"/>
    <p:sldId id="977" r:id="rId34"/>
    <p:sldId id="979" r:id="rId35"/>
    <p:sldId id="980" r:id="rId36"/>
    <p:sldId id="983" r:id="rId37"/>
    <p:sldId id="981" r:id="rId38"/>
    <p:sldId id="959" r:id="rId39"/>
    <p:sldId id="978" r:id="rId40"/>
    <p:sldId id="960" r:id="rId41"/>
    <p:sldId id="969" r:id="rId42"/>
    <p:sldId id="899" r:id="rId43"/>
  </p:sldIdLst>
  <p:sldSz cx="9144000" cy="6858000" type="screen4x3"/>
  <p:notesSz cx="7010400" cy="9296400"/>
  <p:defaultTextStyle>
    <a:defPPr>
      <a:defRPr lang="en-US"/>
    </a:defPPr>
    <a:lvl1pPr algn="ctr" rtl="0" fontAlgn="base">
      <a:spcBef>
        <a:spcPct val="50000"/>
      </a:spcBef>
      <a:spcAft>
        <a:spcPct val="0"/>
      </a:spcAft>
      <a:defRPr sz="1200" kern="1200">
        <a:solidFill>
          <a:schemeClr val="tx1"/>
        </a:solidFill>
        <a:latin typeface="Arial" charset="0"/>
        <a:ea typeface="+mn-ea"/>
        <a:cs typeface="+mn-cs"/>
      </a:defRPr>
    </a:lvl1pPr>
    <a:lvl2pPr marL="457200" algn="ctr" rtl="0" fontAlgn="base">
      <a:spcBef>
        <a:spcPct val="50000"/>
      </a:spcBef>
      <a:spcAft>
        <a:spcPct val="0"/>
      </a:spcAft>
      <a:defRPr sz="1200" kern="1200">
        <a:solidFill>
          <a:schemeClr val="tx1"/>
        </a:solidFill>
        <a:latin typeface="Arial" charset="0"/>
        <a:ea typeface="+mn-ea"/>
        <a:cs typeface="+mn-cs"/>
      </a:defRPr>
    </a:lvl2pPr>
    <a:lvl3pPr marL="914400" algn="ctr" rtl="0" fontAlgn="base">
      <a:spcBef>
        <a:spcPct val="50000"/>
      </a:spcBef>
      <a:spcAft>
        <a:spcPct val="0"/>
      </a:spcAft>
      <a:defRPr sz="1200" kern="1200">
        <a:solidFill>
          <a:schemeClr val="tx1"/>
        </a:solidFill>
        <a:latin typeface="Arial" charset="0"/>
        <a:ea typeface="+mn-ea"/>
        <a:cs typeface="+mn-cs"/>
      </a:defRPr>
    </a:lvl3pPr>
    <a:lvl4pPr marL="1371600" algn="ctr" rtl="0" fontAlgn="base">
      <a:spcBef>
        <a:spcPct val="50000"/>
      </a:spcBef>
      <a:spcAft>
        <a:spcPct val="0"/>
      </a:spcAft>
      <a:defRPr sz="1200" kern="1200">
        <a:solidFill>
          <a:schemeClr val="tx1"/>
        </a:solidFill>
        <a:latin typeface="Arial" charset="0"/>
        <a:ea typeface="+mn-ea"/>
        <a:cs typeface="+mn-cs"/>
      </a:defRPr>
    </a:lvl4pPr>
    <a:lvl5pPr marL="1828800" algn="ctr" rtl="0" fontAlgn="base">
      <a:spcBef>
        <a:spcPct val="5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Arial" charset="0"/>
        <a:ea typeface="+mn-ea"/>
        <a:cs typeface="+mn-cs"/>
      </a:defRPr>
    </a:lvl6pPr>
    <a:lvl7pPr marL="2743200" algn="l" defTabSz="914400" rtl="0" eaLnBrk="1" latinLnBrk="0" hangingPunct="1">
      <a:defRPr sz="1200" kern="1200">
        <a:solidFill>
          <a:schemeClr val="tx1"/>
        </a:solidFill>
        <a:latin typeface="Arial" charset="0"/>
        <a:ea typeface="+mn-ea"/>
        <a:cs typeface="+mn-cs"/>
      </a:defRPr>
    </a:lvl7pPr>
    <a:lvl8pPr marL="3200400" algn="l" defTabSz="914400" rtl="0" eaLnBrk="1" latinLnBrk="0" hangingPunct="1">
      <a:defRPr sz="1200" kern="1200">
        <a:solidFill>
          <a:schemeClr val="tx1"/>
        </a:solidFill>
        <a:latin typeface="Arial" charset="0"/>
        <a:ea typeface="+mn-ea"/>
        <a:cs typeface="+mn-cs"/>
      </a:defRPr>
    </a:lvl8pPr>
    <a:lvl9pPr marL="3657600" algn="l" defTabSz="914400" rtl="0" eaLnBrk="1" latinLnBrk="0" hangingPunct="1">
      <a:defRPr sz="1200" kern="1200">
        <a:solidFill>
          <a:schemeClr val="tx1"/>
        </a:solidFill>
        <a:latin typeface="Arial" charset="0"/>
        <a:ea typeface="+mn-ea"/>
        <a:cs typeface="+mn-cs"/>
      </a:defRPr>
    </a:lvl9pPr>
  </p:defaultTextStyle>
  <p:extLst>
    <p:ext uri="{521415D9-36F7-43E2-AB2F-B90AF26B5E84}">
      <p14:sectionLst xmlns:p14="http://schemas.microsoft.com/office/powerpoint/2010/main">
        <p14:section name="Default Section" id="{E32B803D-FA76-48B5-A099-A371DB5CACF8}">
          <p14:sldIdLst>
            <p14:sldId id="835"/>
            <p14:sldId id="870"/>
            <p14:sldId id="948"/>
            <p14:sldId id="944"/>
            <p14:sldId id="947"/>
            <p14:sldId id="961"/>
            <p14:sldId id="946"/>
            <p14:sldId id="962"/>
            <p14:sldId id="949"/>
            <p14:sldId id="950"/>
            <p14:sldId id="951"/>
            <p14:sldId id="963"/>
            <p14:sldId id="967"/>
            <p14:sldId id="966"/>
            <p14:sldId id="964"/>
            <p14:sldId id="952"/>
            <p14:sldId id="953"/>
            <p14:sldId id="965"/>
            <p14:sldId id="954"/>
            <p14:sldId id="971"/>
            <p14:sldId id="955"/>
            <p14:sldId id="972"/>
            <p14:sldId id="982"/>
            <p14:sldId id="970"/>
            <p14:sldId id="973"/>
            <p14:sldId id="974"/>
            <p14:sldId id="975"/>
            <p14:sldId id="976"/>
            <p14:sldId id="977"/>
            <p14:sldId id="979"/>
            <p14:sldId id="980"/>
            <p14:sldId id="983"/>
            <p14:sldId id="981"/>
            <p14:sldId id="959"/>
            <p14:sldId id="978"/>
            <p14:sldId id="960"/>
            <p14:sldId id="969"/>
            <p14:sldId id="899"/>
          </p14:sldIdLst>
        </p14:section>
      </p14:sectionLst>
    </p:ext>
    <p:ext uri="{EFAFB233-063F-42B5-8137-9DF3F51BA10A}">
      <p15:sldGuideLst xmlns:p15="http://schemas.microsoft.com/office/powerpoint/2012/main">
        <p15:guide id="1" orient="horz" pos="764">
          <p15:clr>
            <a:srgbClr val="A4A3A4"/>
          </p15:clr>
        </p15:guide>
        <p15:guide id="2" orient="horz" pos="4030">
          <p15:clr>
            <a:srgbClr val="A4A3A4"/>
          </p15:clr>
        </p15:guide>
        <p15:guide id="3" orient="horz" pos="2160">
          <p15:clr>
            <a:srgbClr val="A4A3A4"/>
          </p15:clr>
        </p15:guide>
        <p15:guide id="4" orient="horz" pos="4130">
          <p15:clr>
            <a:srgbClr val="A4A3A4"/>
          </p15:clr>
        </p15:guide>
        <p15:guide id="5" orient="horz" pos="818">
          <p15:clr>
            <a:srgbClr val="A4A3A4"/>
          </p15:clr>
        </p15:guide>
        <p15:guide id="6" orient="horz" pos="3986">
          <p15:clr>
            <a:srgbClr val="A4A3A4"/>
          </p15:clr>
        </p15:guide>
        <p15:guide id="7" pos="2880">
          <p15:clr>
            <a:srgbClr val="A4A3A4"/>
          </p15:clr>
        </p15:guide>
        <p15:guide id="8" pos="5473">
          <p15:clr>
            <a:srgbClr val="A4A3A4"/>
          </p15:clr>
        </p15:guide>
        <p15:guide id="9" pos="288">
          <p15:clr>
            <a:srgbClr val="A4A3A4"/>
          </p15:clr>
        </p15:guide>
        <p15:guide id="10" pos="350">
          <p15:clr>
            <a:srgbClr val="A4A3A4"/>
          </p15:clr>
        </p15:guide>
        <p15:guide id="11" pos="5412">
          <p15:clr>
            <a:srgbClr val="A4A3A4"/>
          </p15:clr>
        </p15:guide>
      </p15:sldGuideLst>
    </p:ext>
    <p:ext uri="{2D200454-40CA-4A62-9FC3-DE9A4176ACB9}">
      <p15:notesGuideLst xmlns:p15="http://schemas.microsoft.com/office/powerpoint/2012/main">
        <p15:guide id="1" orient="horz" pos="2928">
          <p15:clr>
            <a:srgbClr val="A4A3A4"/>
          </p15:clr>
        </p15:guide>
        <p15:guide id="2" pos="2209">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60000"/>
    <a:srgbClr val="000000"/>
    <a:srgbClr val="C2E0FF"/>
    <a:srgbClr val="005900"/>
    <a:srgbClr val="FF9900"/>
    <a:srgbClr val="389CED"/>
    <a:srgbClr val="FF502D"/>
    <a:srgbClr val="98E036"/>
    <a:srgbClr val="FFF029"/>
    <a:srgbClr val="00397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487" autoAdjust="0"/>
    <p:restoredTop sz="96754" autoAdjust="0"/>
  </p:normalViewPr>
  <p:slideViewPr>
    <p:cSldViewPr snapToGrid="0">
      <p:cViewPr>
        <p:scale>
          <a:sx n="100" d="100"/>
          <a:sy n="100" d="100"/>
        </p:scale>
        <p:origin x="2094" y="708"/>
      </p:cViewPr>
      <p:guideLst>
        <p:guide orient="horz" pos="764"/>
        <p:guide orient="horz" pos="4030"/>
        <p:guide orient="horz" pos="2160"/>
        <p:guide orient="horz" pos="4130"/>
        <p:guide orient="horz" pos="818"/>
        <p:guide orient="horz" pos="3986"/>
        <p:guide pos="2880"/>
        <p:guide pos="5473"/>
        <p:guide pos="288"/>
        <p:guide pos="350"/>
        <p:guide pos="5412"/>
      </p:guideLst>
    </p:cSldViewPr>
  </p:slideViewPr>
  <p:outlineViewPr>
    <p:cViewPr>
      <p:scale>
        <a:sx n="33" d="100"/>
        <a:sy n="33" d="100"/>
      </p:scale>
      <p:origin x="0" y="0"/>
    </p:cViewPr>
    <p:sldLst>
      <p:sld r:id="rId1" collapse="1"/>
    </p:sldLst>
  </p:outlineViewPr>
  <p:notesTextViewPr>
    <p:cViewPr>
      <p:scale>
        <a:sx n="150" d="100"/>
        <a:sy n="150" d="100"/>
      </p:scale>
      <p:origin x="0" y="0"/>
    </p:cViewPr>
  </p:notesTextViewPr>
  <p:sorterViewPr>
    <p:cViewPr>
      <p:scale>
        <a:sx n="75" d="100"/>
        <a:sy n="75" d="100"/>
      </p:scale>
      <p:origin x="0" y="30"/>
    </p:cViewPr>
  </p:sorterViewPr>
  <p:notesViewPr>
    <p:cSldViewPr snapToGrid="0">
      <p:cViewPr varScale="1">
        <p:scale>
          <a:sx n="57" d="100"/>
          <a:sy n="57" d="100"/>
        </p:scale>
        <p:origin x="2784" y="48"/>
      </p:cViewPr>
      <p:guideLst>
        <p:guide orient="horz" pos="2928"/>
        <p:guide pos="2209"/>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viewProps" Target="viewProps.xml"/><Relationship Id="rId7" Type="http://schemas.openxmlformats.org/officeDocument/2006/relationships/slide" Target="slides/slide2.xml"/><Relationship Id="rId2" Type="http://schemas.openxmlformats.org/officeDocument/2006/relationships/slideMaster" Target="slideMasters/slideMaster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handoutMaster" Target="handoutMasters/handoutMaster1.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tableStyles" Target="tableStyle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theme" Target="theme/theme1.xml"/><Relationship Id="rId8" Type="http://schemas.openxmlformats.org/officeDocument/2006/relationships/slide" Target="slides/slide3.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presProps" Target="presProps.xml"/><Relationship Id="rId20" Type="http://schemas.openxmlformats.org/officeDocument/2006/relationships/slide" Target="slides/slide15.xml"/><Relationship Id="rId41" Type="http://schemas.openxmlformats.org/officeDocument/2006/relationships/slide" Target="slides/slide36.xml"/><Relationship Id="rId1" Type="http://schemas.openxmlformats.org/officeDocument/2006/relationships/slideMaster" Target="slideMasters/slideMaster1.xml"/><Relationship Id="rId6" Type="http://schemas.openxmlformats.org/officeDocument/2006/relationships/slide" Target="slides/slide1.xml"/></Relationships>
</file>

<file path=ppt/_rels/viewProps.xml.rels><?xml version="1.0" encoding="UTF-8" standalone="yes"?>
<Relationships xmlns="http://schemas.openxmlformats.org/package/2006/relationships"><Relationship Id="rId1" Type="http://schemas.openxmlformats.org/officeDocument/2006/relationships/slide" Target="slides/slid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0.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2498" name="Rectangle 2"/>
          <p:cNvSpPr>
            <a:spLocks noGrp="1" noChangeArrowheads="1"/>
          </p:cNvSpPr>
          <p:nvPr>
            <p:ph type="hdr" sz="quarter"/>
          </p:nvPr>
        </p:nvSpPr>
        <p:spPr bwMode="auto">
          <a:xfrm>
            <a:off x="0" y="0"/>
            <a:ext cx="3038475" cy="463550"/>
          </a:xfrm>
          <a:prstGeom prst="rect">
            <a:avLst/>
          </a:prstGeom>
          <a:noFill/>
          <a:ln w="9525">
            <a:noFill/>
            <a:miter lim="800000"/>
            <a:headEnd/>
            <a:tailEnd/>
          </a:ln>
          <a:effectLst/>
        </p:spPr>
        <p:txBody>
          <a:bodyPr vert="horz" wrap="square" lIns="90169" tIns="45084" rIns="90169" bIns="45084" numCol="1" anchor="t" anchorCtr="0" compatLnSpc="1">
            <a:prstTxWarp prst="textNoShape">
              <a:avLst/>
            </a:prstTxWarp>
          </a:bodyPr>
          <a:lstStyle>
            <a:lvl1pPr algn="l" defTabSz="901700">
              <a:spcBef>
                <a:spcPct val="0"/>
              </a:spcBef>
              <a:defRPr>
                <a:latin typeface="Times New Roman" pitchFamily="18" charset="0"/>
              </a:defRPr>
            </a:lvl1pPr>
          </a:lstStyle>
          <a:p>
            <a:endParaRPr lang="en-US"/>
          </a:p>
        </p:txBody>
      </p:sp>
      <p:sp>
        <p:nvSpPr>
          <p:cNvPr id="362499" name="Rectangle 3"/>
          <p:cNvSpPr>
            <a:spLocks noGrp="1" noChangeArrowheads="1"/>
          </p:cNvSpPr>
          <p:nvPr>
            <p:ph type="dt" sz="quarter" idx="1"/>
          </p:nvPr>
        </p:nvSpPr>
        <p:spPr bwMode="auto">
          <a:xfrm>
            <a:off x="3970338" y="0"/>
            <a:ext cx="3038475" cy="463550"/>
          </a:xfrm>
          <a:prstGeom prst="rect">
            <a:avLst/>
          </a:prstGeom>
          <a:noFill/>
          <a:ln w="9525">
            <a:noFill/>
            <a:miter lim="800000"/>
            <a:headEnd/>
            <a:tailEnd/>
          </a:ln>
          <a:effectLst/>
        </p:spPr>
        <p:txBody>
          <a:bodyPr vert="horz" wrap="square" lIns="90169" tIns="45084" rIns="90169" bIns="45084" numCol="1" anchor="t" anchorCtr="0" compatLnSpc="1">
            <a:prstTxWarp prst="textNoShape">
              <a:avLst/>
            </a:prstTxWarp>
          </a:bodyPr>
          <a:lstStyle>
            <a:lvl1pPr algn="r" defTabSz="901700">
              <a:spcBef>
                <a:spcPct val="0"/>
              </a:spcBef>
              <a:defRPr>
                <a:latin typeface="Times New Roman" pitchFamily="18" charset="0"/>
              </a:defRPr>
            </a:lvl1pPr>
          </a:lstStyle>
          <a:p>
            <a:endParaRPr lang="en-US"/>
          </a:p>
        </p:txBody>
      </p:sp>
      <p:sp>
        <p:nvSpPr>
          <p:cNvPr id="362500" name="Rectangle 4"/>
          <p:cNvSpPr>
            <a:spLocks noGrp="1" noChangeArrowheads="1"/>
          </p:cNvSpPr>
          <p:nvPr>
            <p:ph type="ftr" sz="quarter" idx="2"/>
          </p:nvPr>
        </p:nvSpPr>
        <p:spPr bwMode="auto">
          <a:xfrm>
            <a:off x="0" y="8831263"/>
            <a:ext cx="3038475" cy="463550"/>
          </a:xfrm>
          <a:prstGeom prst="rect">
            <a:avLst/>
          </a:prstGeom>
          <a:noFill/>
          <a:ln w="9525">
            <a:noFill/>
            <a:miter lim="800000"/>
            <a:headEnd/>
            <a:tailEnd/>
          </a:ln>
          <a:effectLst/>
        </p:spPr>
        <p:txBody>
          <a:bodyPr vert="horz" wrap="square" lIns="90169" tIns="45084" rIns="90169" bIns="45084" numCol="1" anchor="b" anchorCtr="0" compatLnSpc="1">
            <a:prstTxWarp prst="textNoShape">
              <a:avLst/>
            </a:prstTxWarp>
          </a:bodyPr>
          <a:lstStyle>
            <a:lvl1pPr algn="l" defTabSz="901700">
              <a:spcBef>
                <a:spcPct val="0"/>
              </a:spcBef>
              <a:defRPr>
                <a:latin typeface="Times New Roman" pitchFamily="18" charset="0"/>
              </a:defRPr>
            </a:lvl1pPr>
          </a:lstStyle>
          <a:p>
            <a:r>
              <a:rPr lang="en-US" smtClean="0"/>
              <a:t>Nguyen Van Duc |  Vietnamese Sign Language Reader using Intel Creative Senz3D</a:t>
            </a:r>
            <a:endParaRPr lang="en-US"/>
          </a:p>
        </p:txBody>
      </p:sp>
      <p:sp>
        <p:nvSpPr>
          <p:cNvPr id="362501" name="Rectangle 5"/>
          <p:cNvSpPr>
            <a:spLocks noGrp="1" noChangeArrowheads="1"/>
          </p:cNvSpPr>
          <p:nvPr>
            <p:ph type="sldNum" sz="quarter" idx="3"/>
          </p:nvPr>
        </p:nvSpPr>
        <p:spPr bwMode="auto">
          <a:xfrm>
            <a:off x="3970338" y="8831263"/>
            <a:ext cx="3038475" cy="463550"/>
          </a:xfrm>
          <a:prstGeom prst="rect">
            <a:avLst/>
          </a:prstGeom>
          <a:noFill/>
          <a:ln w="9525">
            <a:noFill/>
            <a:miter lim="800000"/>
            <a:headEnd/>
            <a:tailEnd/>
          </a:ln>
          <a:effectLst/>
        </p:spPr>
        <p:txBody>
          <a:bodyPr vert="horz" wrap="square" lIns="90169" tIns="45084" rIns="90169" bIns="45084" numCol="1" anchor="b" anchorCtr="0" compatLnSpc="1">
            <a:prstTxWarp prst="textNoShape">
              <a:avLst/>
            </a:prstTxWarp>
          </a:bodyPr>
          <a:lstStyle>
            <a:lvl1pPr algn="r" defTabSz="901700">
              <a:spcBef>
                <a:spcPct val="0"/>
              </a:spcBef>
              <a:defRPr>
                <a:latin typeface="Times New Roman" pitchFamily="18" charset="0"/>
              </a:defRPr>
            </a:lvl1pPr>
          </a:lstStyle>
          <a:p>
            <a:fld id="{603A6D07-A74E-4CDC-9033-FD26EF392089}" type="slidenum">
              <a:rPr lang="en-US"/>
              <a:pPr/>
              <a:t>‹#›</a:t>
            </a:fld>
            <a:endParaRPr lang="en-US"/>
          </a:p>
        </p:txBody>
      </p:sp>
    </p:spTree>
    <p:extLst>
      <p:ext uri="{BB962C8B-B14F-4D97-AF65-F5344CB8AC3E}">
        <p14:creationId xmlns:p14="http://schemas.microsoft.com/office/powerpoint/2010/main" val="3071737767"/>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338" name="Rectangle 2"/>
          <p:cNvSpPr>
            <a:spLocks noGrp="1" noChangeArrowheads="1"/>
          </p:cNvSpPr>
          <p:nvPr>
            <p:ph type="hdr" sz="quarter"/>
          </p:nvPr>
        </p:nvSpPr>
        <p:spPr bwMode="auto">
          <a:xfrm>
            <a:off x="0" y="0"/>
            <a:ext cx="3038475" cy="465138"/>
          </a:xfrm>
          <a:prstGeom prst="rect">
            <a:avLst/>
          </a:prstGeom>
          <a:noFill/>
          <a:ln w="9525">
            <a:noFill/>
            <a:miter lim="800000"/>
            <a:headEnd/>
            <a:tailEnd/>
          </a:ln>
          <a:effectLst/>
        </p:spPr>
        <p:txBody>
          <a:bodyPr vert="horz" wrap="square" lIns="93168" tIns="46584" rIns="93168" bIns="46584" numCol="1" anchor="t" anchorCtr="0" compatLnSpc="1">
            <a:prstTxWarp prst="textNoShape">
              <a:avLst/>
            </a:prstTxWarp>
          </a:bodyPr>
          <a:lstStyle>
            <a:lvl1pPr algn="l" defTabSz="931863">
              <a:spcBef>
                <a:spcPct val="0"/>
              </a:spcBef>
              <a:defRPr>
                <a:latin typeface="Times New Roman" pitchFamily="18" charset="0"/>
              </a:defRPr>
            </a:lvl1pPr>
          </a:lstStyle>
          <a:p>
            <a:endParaRPr lang="en-US"/>
          </a:p>
        </p:txBody>
      </p:sp>
      <p:sp>
        <p:nvSpPr>
          <p:cNvPr id="14339" name="Rectangle 3"/>
          <p:cNvSpPr>
            <a:spLocks noGrp="1" noChangeArrowheads="1"/>
          </p:cNvSpPr>
          <p:nvPr>
            <p:ph type="dt" idx="1"/>
          </p:nvPr>
        </p:nvSpPr>
        <p:spPr bwMode="auto">
          <a:xfrm>
            <a:off x="3970338" y="0"/>
            <a:ext cx="3038475" cy="465138"/>
          </a:xfrm>
          <a:prstGeom prst="rect">
            <a:avLst/>
          </a:prstGeom>
          <a:noFill/>
          <a:ln w="9525">
            <a:noFill/>
            <a:miter lim="800000"/>
            <a:headEnd/>
            <a:tailEnd/>
          </a:ln>
          <a:effectLst/>
        </p:spPr>
        <p:txBody>
          <a:bodyPr vert="horz" wrap="square" lIns="93168" tIns="46584" rIns="93168" bIns="46584" numCol="1" anchor="t" anchorCtr="0" compatLnSpc="1">
            <a:prstTxWarp prst="textNoShape">
              <a:avLst/>
            </a:prstTxWarp>
          </a:bodyPr>
          <a:lstStyle>
            <a:lvl1pPr algn="r" defTabSz="931863">
              <a:spcBef>
                <a:spcPct val="0"/>
              </a:spcBef>
              <a:defRPr>
                <a:latin typeface="Times New Roman" pitchFamily="18" charset="0"/>
              </a:defRPr>
            </a:lvl1pPr>
          </a:lstStyle>
          <a:p>
            <a:endParaRPr lang="en-US"/>
          </a:p>
        </p:txBody>
      </p:sp>
      <p:sp>
        <p:nvSpPr>
          <p:cNvPr id="14340" name="Rectangle 4"/>
          <p:cNvSpPr>
            <a:spLocks noGrp="1" noRot="1" noChangeAspect="1" noChangeArrowheads="1" noTextEdit="1"/>
          </p:cNvSpPr>
          <p:nvPr>
            <p:ph type="sldImg" idx="2"/>
          </p:nvPr>
        </p:nvSpPr>
        <p:spPr bwMode="auto">
          <a:xfrm>
            <a:off x="1181100" y="696913"/>
            <a:ext cx="4648200" cy="3486150"/>
          </a:xfrm>
          <a:prstGeom prst="rect">
            <a:avLst/>
          </a:prstGeom>
          <a:noFill/>
          <a:ln w="9525">
            <a:solidFill>
              <a:srgbClr val="000000"/>
            </a:solidFill>
            <a:miter lim="800000"/>
            <a:headEnd/>
            <a:tailEnd/>
          </a:ln>
          <a:effectLst/>
        </p:spPr>
      </p:sp>
      <p:sp>
        <p:nvSpPr>
          <p:cNvPr id="14341" name="Rectangle 5"/>
          <p:cNvSpPr>
            <a:spLocks noGrp="1" noChangeArrowheads="1"/>
          </p:cNvSpPr>
          <p:nvPr>
            <p:ph type="body" sz="quarter" idx="3"/>
          </p:nvPr>
        </p:nvSpPr>
        <p:spPr bwMode="auto">
          <a:xfrm>
            <a:off x="701675" y="4416425"/>
            <a:ext cx="5607050" cy="4183063"/>
          </a:xfrm>
          <a:prstGeom prst="rect">
            <a:avLst/>
          </a:prstGeom>
          <a:noFill/>
          <a:ln w="9525">
            <a:noFill/>
            <a:miter lim="800000"/>
            <a:headEnd/>
            <a:tailEnd/>
          </a:ln>
          <a:effectLst/>
        </p:spPr>
        <p:txBody>
          <a:bodyPr vert="horz" wrap="square" lIns="93168" tIns="46584" rIns="93168" bIns="46584"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4342" name="Rectangle 6"/>
          <p:cNvSpPr>
            <a:spLocks noGrp="1" noChangeArrowheads="1"/>
          </p:cNvSpPr>
          <p:nvPr>
            <p:ph type="ftr" sz="quarter" idx="4"/>
          </p:nvPr>
        </p:nvSpPr>
        <p:spPr bwMode="auto">
          <a:xfrm>
            <a:off x="0" y="8829675"/>
            <a:ext cx="3038475" cy="465138"/>
          </a:xfrm>
          <a:prstGeom prst="rect">
            <a:avLst/>
          </a:prstGeom>
          <a:noFill/>
          <a:ln w="9525">
            <a:noFill/>
            <a:miter lim="800000"/>
            <a:headEnd/>
            <a:tailEnd/>
          </a:ln>
          <a:effectLst/>
        </p:spPr>
        <p:txBody>
          <a:bodyPr vert="horz" wrap="square" lIns="93168" tIns="46584" rIns="93168" bIns="46584" numCol="1" anchor="b" anchorCtr="0" compatLnSpc="1">
            <a:prstTxWarp prst="textNoShape">
              <a:avLst/>
            </a:prstTxWarp>
          </a:bodyPr>
          <a:lstStyle>
            <a:lvl1pPr algn="l" defTabSz="931863">
              <a:spcBef>
                <a:spcPct val="0"/>
              </a:spcBef>
              <a:defRPr>
                <a:latin typeface="Times New Roman" pitchFamily="18" charset="0"/>
              </a:defRPr>
            </a:lvl1pPr>
          </a:lstStyle>
          <a:p>
            <a:r>
              <a:rPr lang="en-US" smtClean="0"/>
              <a:t>Nguyen Van Duc |  Vietnamese Sign Language Reader using Intel Creative Senz3D</a:t>
            </a:r>
            <a:endParaRPr lang="en-US"/>
          </a:p>
        </p:txBody>
      </p:sp>
      <p:sp>
        <p:nvSpPr>
          <p:cNvPr id="14343" name="Rectangle 7"/>
          <p:cNvSpPr>
            <a:spLocks noGrp="1" noChangeArrowheads="1"/>
          </p:cNvSpPr>
          <p:nvPr>
            <p:ph type="sldNum" sz="quarter" idx="5"/>
          </p:nvPr>
        </p:nvSpPr>
        <p:spPr bwMode="auto">
          <a:xfrm>
            <a:off x="3970338" y="8829675"/>
            <a:ext cx="3038475" cy="465138"/>
          </a:xfrm>
          <a:prstGeom prst="rect">
            <a:avLst/>
          </a:prstGeom>
          <a:noFill/>
          <a:ln w="9525">
            <a:noFill/>
            <a:miter lim="800000"/>
            <a:headEnd/>
            <a:tailEnd/>
          </a:ln>
          <a:effectLst/>
        </p:spPr>
        <p:txBody>
          <a:bodyPr vert="horz" wrap="square" lIns="93168" tIns="46584" rIns="93168" bIns="46584" numCol="1" anchor="b" anchorCtr="0" compatLnSpc="1">
            <a:prstTxWarp prst="textNoShape">
              <a:avLst/>
            </a:prstTxWarp>
          </a:bodyPr>
          <a:lstStyle>
            <a:lvl1pPr algn="r" defTabSz="931863">
              <a:spcBef>
                <a:spcPct val="0"/>
              </a:spcBef>
              <a:defRPr>
                <a:latin typeface="Times New Roman" pitchFamily="18" charset="0"/>
              </a:defRPr>
            </a:lvl1pPr>
          </a:lstStyle>
          <a:p>
            <a:fld id="{EC110270-EA8E-48CF-8F1D-2B3586FB1D76}" type="slidenum">
              <a:rPr lang="en-US"/>
              <a:pPr/>
              <a:t>‹#›</a:t>
            </a:fld>
            <a:endParaRPr lang="en-US"/>
          </a:p>
        </p:txBody>
      </p:sp>
    </p:spTree>
    <p:extLst>
      <p:ext uri="{BB962C8B-B14F-4D97-AF65-F5344CB8AC3E}">
        <p14:creationId xmlns:p14="http://schemas.microsoft.com/office/powerpoint/2010/main" val="2462050558"/>
      </p:ext>
    </p:extLst>
  </p:cSld>
  <p:clrMap bg1="lt1" tx1="dk1" bg2="lt2" tx2="dk2" accent1="accent1" accent2="accent2" accent3="accent3" accent4="accent4" accent5="accent5" accent6="accent6" hlink="hlink" folHlink="folHlink"/>
  <p:hf hdr="0" dt="0"/>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37E70B5-89CC-4C82-9AD2-9F9EB6B09B21}" type="slidenum">
              <a:rPr lang="en-US"/>
              <a:pPr/>
              <a:t>1</a:t>
            </a:fld>
            <a:endParaRPr lang="en-US"/>
          </a:p>
        </p:txBody>
      </p:sp>
      <p:sp>
        <p:nvSpPr>
          <p:cNvPr id="2163714" name="Rectangle 2"/>
          <p:cNvSpPr>
            <a:spLocks noGrp="1" noRot="1" noChangeAspect="1" noChangeArrowheads="1" noTextEdit="1"/>
          </p:cNvSpPr>
          <p:nvPr>
            <p:ph type="sldImg"/>
          </p:nvPr>
        </p:nvSpPr>
        <p:spPr>
          <a:ln/>
        </p:spPr>
      </p:sp>
      <p:sp>
        <p:nvSpPr>
          <p:cNvPr id="2163715" name="Rectangle 3"/>
          <p:cNvSpPr>
            <a:spLocks noGrp="1" noChangeArrowheads="1"/>
          </p:cNvSpPr>
          <p:nvPr>
            <p:ph type="body" idx="1"/>
          </p:nvPr>
        </p:nvSpPr>
        <p:spPr/>
        <p:txBody>
          <a:bodyPr/>
          <a:lstStyle/>
          <a:p>
            <a:r>
              <a:rPr lang="en-US" dirty="0" smtClean="0"/>
              <a:t>Hello everyone, my name’s Duc, </a:t>
            </a:r>
            <a:r>
              <a:rPr lang="en-US" dirty="0" err="1" smtClean="0"/>
              <a:t>wc</a:t>
            </a:r>
            <a:r>
              <a:rPr lang="en-US" dirty="0" smtClean="0"/>
              <a:t> to my presentation.</a:t>
            </a:r>
          </a:p>
          <a:p>
            <a:r>
              <a:rPr lang="en-US" dirty="0" smtClean="0"/>
              <a:t>Today, I would</a:t>
            </a:r>
            <a:r>
              <a:rPr lang="en-US" baseline="0" dirty="0" smtClean="0"/>
              <a:t> like to present my project which named ….</a:t>
            </a:r>
            <a:endParaRPr lang="en-US" dirty="0" smtClean="0"/>
          </a:p>
        </p:txBody>
      </p:sp>
      <p:sp>
        <p:nvSpPr>
          <p:cNvPr id="2" name="Footer Placeholder 1"/>
          <p:cNvSpPr>
            <a:spLocks noGrp="1"/>
          </p:cNvSpPr>
          <p:nvPr>
            <p:ph type="ftr" sz="quarter" idx="10"/>
          </p:nvPr>
        </p:nvSpPr>
        <p:spPr/>
        <p:txBody>
          <a:bodyPr/>
          <a:lstStyle/>
          <a:p>
            <a:r>
              <a:rPr lang="en-US" smtClean="0"/>
              <a:t>Nguyen Van Duc |  Vietnamese Sign Language Reader using Intel Creative Senz3D</a:t>
            </a:r>
            <a:endParaRPr lang="en-US"/>
          </a:p>
        </p:txBody>
      </p:sp>
    </p:spTree>
    <p:extLst>
      <p:ext uri="{BB962C8B-B14F-4D97-AF65-F5344CB8AC3E}">
        <p14:creationId xmlns:p14="http://schemas.microsoft.com/office/powerpoint/2010/main" val="33022381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smtClean="0">
                <a:solidFill>
                  <a:schemeClr val="tx1"/>
                </a:solidFill>
                <a:effectLst/>
                <a:latin typeface="Arial" charset="0"/>
                <a:ea typeface="+mn-ea"/>
                <a:cs typeface="+mn-cs"/>
              </a:rPr>
              <a:t>In the second approach</a:t>
            </a:r>
            <a:r>
              <a:rPr lang="en-US" sz="1200" kern="1200" baseline="0" dirty="0" smtClean="0">
                <a:solidFill>
                  <a:schemeClr val="tx1"/>
                </a:solidFill>
                <a:effectLst/>
                <a:latin typeface="Arial" charset="0"/>
                <a:ea typeface="+mn-ea"/>
                <a:cs typeface="+mn-cs"/>
              </a:rPr>
              <a:t> that is vision-based one, it use camera to capture hand posture and analyze gesture by implementing image processing at computer side. </a:t>
            </a:r>
          </a:p>
          <a:p>
            <a:r>
              <a:rPr lang="en-US" sz="1200" kern="1200" baseline="0" dirty="0" smtClean="0">
                <a:solidFill>
                  <a:schemeClr val="tx1"/>
                </a:solidFill>
                <a:effectLst/>
                <a:latin typeface="Arial" charset="0"/>
                <a:ea typeface="+mn-ea"/>
                <a:cs typeface="+mn-cs"/>
              </a:rPr>
              <a:t>In this method, there are two types of camera for you to select which are 2D and 3D camera. Although it is more expensive, the 3D camera is advanced over the 2D in term of accuracy, light sensitivity and tracking capability that is very useful for dynamic hand gesture recognition. </a:t>
            </a:r>
          </a:p>
          <a:p>
            <a:endParaRPr lang="en-US" sz="1200" kern="1200" baseline="0" dirty="0" smtClean="0">
              <a:solidFill>
                <a:schemeClr val="tx1"/>
              </a:solidFill>
              <a:effectLst/>
              <a:latin typeface="Arial" charset="0"/>
              <a:ea typeface="+mn-ea"/>
              <a:cs typeface="+mn-cs"/>
            </a:endParaRPr>
          </a:p>
          <a:p>
            <a:r>
              <a:rPr lang="en-US" sz="1200" kern="1200" baseline="0" dirty="0" smtClean="0">
                <a:solidFill>
                  <a:schemeClr val="tx1"/>
                </a:solidFill>
                <a:effectLst/>
                <a:latin typeface="Arial" charset="0"/>
                <a:ea typeface="+mn-ea"/>
                <a:cs typeface="+mn-cs"/>
              </a:rPr>
              <a:t>Consequently, the 3D camera is best selection for this project. </a:t>
            </a:r>
            <a:endParaRPr lang="en-US" baseline="0" dirty="0" smtClean="0"/>
          </a:p>
        </p:txBody>
      </p:sp>
      <p:sp>
        <p:nvSpPr>
          <p:cNvPr id="4" name="Slide Number Placeholder 3"/>
          <p:cNvSpPr>
            <a:spLocks noGrp="1"/>
          </p:cNvSpPr>
          <p:nvPr>
            <p:ph type="sldNum" sz="quarter" idx="10"/>
          </p:nvPr>
        </p:nvSpPr>
        <p:spPr/>
        <p:txBody>
          <a:bodyPr/>
          <a:lstStyle/>
          <a:p>
            <a:fld id="{8608E2CC-7D92-4A68-A2A3-C842452AC361}" type="slidenum">
              <a:rPr lang="en-US" smtClean="0">
                <a:solidFill>
                  <a:prstClr val="black"/>
                </a:solidFill>
              </a:rPr>
              <a:pPr/>
              <a:t>10</a:t>
            </a:fld>
            <a:endParaRPr lang="en-US">
              <a:solidFill>
                <a:prstClr val="black"/>
              </a:solidFill>
            </a:endParaRPr>
          </a:p>
        </p:txBody>
      </p:sp>
      <p:sp>
        <p:nvSpPr>
          <p:cNvPr id="5" name="Footer Placeholder 4"/>
          <p:cNvSpPr>
            <a:spLocks noGrp="1"/>
          </p:cNvSpPr>
          <p:nvPr>
            <p:ph type="ftr" sz="quarter" idx="11"/>
          </p:nvPr>
        </p:nvSpPr>
        <p:spPr/>
        <p:txBody>
          <a:bodyPr/>
          <a:lstStyle/>
          <a:p>
            <a:r>
              <a:rPr lang="en-US" smtClean="0"/>
              <a:t>Nguyen Van Duc |  Vietnamese Sign Language Reader using Intel Creative Senz3D</a:t>
            </a:r>
            <a:endParaRPr lang="en-US"/>
          </a:p>
        </p:txBody>
      </p:sp>
    </p:spTree>
    <p:extLst>
      <p:ext uri="{BB962C8B-B14F-4D97-AF65-F5344CB8AC3E}">
        <p14:creationId xmlns:p14="http://schemas.microsoft.com/office/powerpoint/2010/main" val="16335745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71450" indent="-171450">
              <a:buFontTx/>
              <a:buChar char="-"/>
            </a:pPr>
            <a:r>
              <a:rPr lang="en-US" dirty="0" smtClean="0"/>
              <a:t>Now we going on the presentation</a:t>
            </a:r>
            <a:r>
              <a:rPr lang="en-US" baseline="0" dirty="0" smtClean="0"/>
              <a:t> with implantation part.</a:t>
            </a:r>
          </a:p>
          <a:p>
            <a:pPr marL="0" indent="0">
              <a:buFontTx/>
              <a:buNone/>
            </a:pPr>
            <a:r>
              <a:rPr lang="en-US" baseline="0" dirty="0" smtClean="0"/>
              <a:t>Let see how the system work:</a:t>
            </a:r>
          </a:p>
          <a:p>
            <a:pPr marL="0" indent="0">
              <a:buFontTx/>
              <a:buNone/>
            </a:pPr>
            <a:r>
              <a:rPr lang="en-US" baseline="0" dirty="0" smtClean="0"/>
              <a:t> + To bridge the communication between deaf or the mute person with ordinary people, this project provides a system including a 3D sensor, a computer with screen for displaying. Whenever, the hand-gesture is detected, its corresponding text will be shown in the screen like this. </a:t>
            </a: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8608E2CC-7D92-4A68-A2A3-C842452AC361}" type="slidenum">
              <a:rPr lang="en-US" smtClean="0">
                <a:solidFill>
                  <a:prstClr val="black"/>
                </a:solidFill>
              </a:rPr>
              <a:pPr/>
              <a:t>11</a:t>
            </a:fld>
            <a:endParaRPr lang="en-US">
              <a:solidFill>
                <a:prstClr val="black"/>
              </a:solidFill>
            </a:endParaRPr>
          </a:p>
        </p:txBody>
      </p:sp>
      <p:sp>
        <p:nvSpPr>
          <p:cNvPr id="5" name="Footer Placeholder 4"/>
          <p:cNvSpPr>
            <a:spLocks noGrp="1"/>
          </p:cNvSpPr>
          <p:nvPr>
            <p:ph type="ftr" sz="quarter" idx="11"/>
          </p:nvPr>
        </p:nvSpPr>
        <p:spPr/>
        <p:txBody>
          <a:bodyPr/>
          <a:lstStyle/>
          <a:p>
            <a:r>
              <a:rPr lang="en-US" smtClean="0"/>
              <a:t>Nguyen Van Duc |  Vietnamese Sign Language Reader using Intel Creative Senz3D</a:t>
            </a:r>
            <a:endParaRPr lang="en-US"/>
          </a:p>
        </p:txBody>
      </p:sp>
    </p:spTree>
    <p:extLst>
      <p:ext uri="{BB962C8B-B14F-4D97-AF65-F5344CB8AC3E}">
        <p14:creationId xmlns:p14="http://schemas.microsoft.com/office/powerpoint/2010/main" val="22611397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smtClean="0">
                <a:solidFill>
                  <a:schemeClr val="tx1"/>
                </a:solidFill>
                <a:effectLst/>
                <a:latin typeface="Arial" charset="0"/>
                <a:ea typeface="+mn-ea"/>
                <a:cs typeface="+mn-cs"/>
              </a:rPr>
              <a:t>In term of</a:t>
            </a:r>
            <a:r>
              <a:rPr lang="en-US" sz="1200" kern="1200" baseline="0" dirty="0" smtClean="0">
                <a:solidFill>
                  <a:schemeClr val="tx1"/>
                </a:solidFill>
                <a:effectLst/>
                <a:latin typeface="Arial" charset="0"/>
                <a:ea typeface="+mn-ea"/>
                <a:cs typeface="+mn-cs"/>
              </a:rPr>
              <a:t> hardware, I only focus on the 3D sensor which is the most important component.</a:t>
            </a:r>
            <a:endParaRPr lang="en-US" sz="1200" kern="1200" dirty="0" smtClean="0">
              <a:solidFill>
                <a:schemeClr val="tx1"/>
              </a:solidFill>
              <a:effectLst/>
              <a:latin typeface="Arial" charset="0"/>
              <a:ea typeface="+mn-ea"/>
              <a:cs typeface="+mn-cs"/>
            </a:endParaRPr>
          </a:p>
          <a:p>
            <a:r>
              <a:rPr lang="en-US" sz="1200" kern="1200" baseline="0" dirty="0" smtClean="0">
                <a:solidFill>
                  <a:schemeClr val="tx1"/>
                </a:solidFill>
                <a:effectLst/>
                <a:latin typeface="Arial" charset="0"/>
                <a:ea typeface="+mn-ea"/>
                <a:cs typeface="+mn-cs"/>
              </a:rPr>
              <a:t>I list the two outstanding devices for comparison.</a:t>
            </a:r>
          </a:p>
          <a:p>
            <a:r>
              <a:rPr lang="en-US" sz="1200" kern="1200" baseline="0" dirty="0" smtClean="0">
                <a:solidFill>
                  <a:schemeClr val="tx1"/>
                </a:solidFill>
                <a:effectLst/>
                <a:latin typeface="Arial" charset="0"/>
                <a:ea typeface="+mn-ea"/>
                <a:cs typeface="+mn-cs"/>
              </a:rPr>
              <a:t>The first one is Kinect that everyone here might know, that is a successful product of Microsoft for gamming. The second one is very new, Intel Creative Sen3D has just launched in this June, 2013. it is specifically designed for human computer interactive in close distance. </a:t>
            </a:r>
          </a:p>
          <a:p>
            <a:endParaRPr lang="en-US" sz="1200" kern="1200" baseline="0" dirty="0" smtClean="0">
              <a:solidFill>
                <a:schemeClr val="tx1"/>
              </a:solidFill>
              <a:effectLst/>
              <a:latin typeface="Arial" charset="0"/>
              <a:ea typeface="+mn-ea"/>
              <a:cs typeface="+mn-cs"/>
            </a:endParaRPr>
          </a:p>
          <a:p>
            <a:r>
              <a:rPr lang="en-US" sz="1200" kern="1200" baseline="0" dirty="0" smtClean="0">
                <a:solidFill>
                  <a:schemeClr val="tx1"/>
                </a:solidFill>
                <a:effectLst/>
                <a:latin typeface="Arial" charset="0"/>
                <a:ea typeface="+mn-ea"/>
                <a:cs typeface="+mn-cs"/>
              </a:rPr>
              <a:t>By comparing the two sensor, and considering about the project requirement, we only focus on close interaction.</a:t>
            </a:r>
          </a:p>
        </p:txBody>
      </p:sp>
      <p:sp>
        <p:nvSpPr>
          <p:cNvPr id="4" name="Slide Number Placeholder 3"/>
          <p:cNvSpPr>
            <a:spLocks noGrp="1"/>
          </p:cNvSpPr>
          <p:nvPr>
            <p:ph type="sldNum" sz="quarter" idx="10"/>
          </p:nvPr>
        </p:nvSpPr>
        <p:spPr/>
        <p:txBody>
          <a:bodyPr/>
          <a:lstStyle/>
          <a:p>
            <a:fld id="{8608E2CC-7D92-4A68-A2A3-C842452AC361}" type="slidenum">
              <a:rPr lang="en-US" smtClean="0">
                <a:solidFill>
                  <a:prstClr val="black"/>
                </a:solidFill>
              </a:rPr>
              <a:pPr/>
              <a:t>12</a:t>
            </a:fld>
            <a:endParaRPr lang="en-US">
              <a:solidFill>
                <a:prstClr val="black"/>
              </a:solidFill>
            </a:endParaRPr>
          </a:p>
        </p:txBody>
      </p:sp>
      <p:sp>
        <p:nvSpPr>
          <p:cNvPr id="5" name="Footer Placeholder 4"/>
          <p:cNvSpPr>
            <a:spLocks noGrp="1"/>
          </p:cNvSpPr>
          <p:nvPr>
            <p:ph type="ftr" sz="quarter" idx="11"/>
          </p:nvPr>
        </p:nvSpPr>
        <p:spPr/>
        <p:txBody>
          <a:bodyPr/>
          <a:lstStyle/>
          <a:p>
            <a:r>
              <a:rPr lang="en-US" smtClean="0"/>
              <a:t>Nguyen Van Duc |  Vietnamese Sign Language Reader using Intel Creative Senz3D</a:t>
            </a:r>
            <a:endParaRPr lang="en-US"/>
          </a:p>
        </p:txBody>
      </p:sp>
    </p:spTree>
    <p:extLst>
      <p:ext uri="{BB962C8B-B14F-4D97-AF65-F5344CB8AC3E}">
        <p14:creationId xmlns:p14="http://schemas.microsoft.com/office/powerpoint/2010/main" val="36025741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smtClean="0">
                <a:solidFill>
                  <a:schemeClr val="tx1"/>
                </a:solidFill>
                <a:effectLst/>
                <a:latin typeface="Arial" charset="0"/>
                <a:ea typeface="+mn-ea"/>
                <a:cs typeface="+mn-cs"/>
              </a:rPr>
              <a:t>Regarding the</a:t>
            </a:r>
            <a:r>
              <a:rPr lang="en-US" sz="1200" kern="1200" baseline="0" dirty="0" smtClean="0">
                <a:solidFill>
                  <a:schemeClr val="tx1"/>
                </a:solidFill>
                <a:effectLst/>
                <a:latin typeface="Arial" charset="0"/>
                <a:ea typeface="+mn-ea"/>
                <a:cs typeface="+mn-cs"/>
              </a:rPr>
              <a:t> software, I use the compiler VS2012, software development kit coming along with Senz3D</a:t>
            </a:r>
          </a:p>
          <a:p>
            <a:r>
              <a:rPr lang="en-US" sz="1200" kern="1200" baseline="0" dirty="0" smtClean="0">
                <a:solidFill>
                  <a:schemeClr val="tx1"/>
                </a:solidFill>
                <a:effectLst/>
                <a:latin typeface="Arial" charset="0"/>
                <a:ea typeface="+mn-ea"/>
                <a:cs typeface="+mn-cs"/>
              </a:rPr>
              <a:t>&amp; libraries for image processing: OpenCV &amp; CLAPACK</a:t>
            </a:r>
          </a:p>
        </p:txBody>
      </p:sp>
      <p:sp>
        <p:nvSpPr>
          <p:cNvPr id="4" name="Slide Number Placeholder 3"/>
          <p:cNvSpPr>
            <a:spLocks noGrp="1"/>
          </p:cNvSpPr>
          <p:nvPr>
            <p:ph type="sldNum" sz="quarter" idx="10"/>
          </p:nvPr>
        </p:nvSpPr>
        <p:spPr/>
        <p:txBody>
          <a:bodyPr/>
          <a:lstStyle/>
          <a:p>
            <a:fld id="{8608E2CC-7D92-4A68-A2A3-C842452AC361}" type="slidenum">
              <a:rPr lang="en-US" smtClean="0">
                <a:solidFill>
                  <a:prstClr val="black"/>
                </a:solidFill>
              </a:rPr>
              <a:pPr/>
              <a:t>13</a:t>
            </a:fld>
            <a:endParaRPr lang="en-US">
              <a:solidFill>
                <a:prstClr val="black"/>
              </a:solidFill>
            </a:endParaRPr>
          </a:p>
        </p:txBody>
      </p:sp>
      <p:sp>
        <p:nvSpPr>
          <p:cNvPr id="5" name="Footer Placeholder 4"/>
          <p:cNvSpPr>
            <a:spLocks noGrp="1"/>
          </p:cNvSpPr>
          <p:nvPr>
            <p:ph type="ftr" sz="quarter" idx="11"/>
          </p:nvPr>
        </p:nvSpPr>
        <p:spPr/>
        <p:txBody>
          <a:bodyPr/>
          <a:lstStyle/>
          <a:p>
            <a:r>
              <a:rPr lang="en-US" smtClean="0"/>
              <a:t>Nguyen Van Duc |  Vietnamese Sign Language Reader using Intel Creative Senz3D</a:t>
            </a:r>
            <a:endParaRPr lang="en-US"/>
          </a:p>
        </p:txBody>
      </p:sp>
    </p:spTree>
    <p:extLst>
      <p:ext uri="{BB962C8B-B14F-4D97-AF65-F5344CB8AC3E}">
        <p14:creationId xmlns:p14="http://schemas.microsoft.com/office/powerpoint/2010/main" val="16428622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8608E2CC-7D92-4A68-A2A3-C842452AC361}" type="slidenum">
              <a:rPr lang="en-US" smtClean="0">
                <a:solidFill>
                  <a:prstClr val="black"/>
                </a:solidFill>
              </a:rPr>
              <a:pPr/>
              <a:t>14</a:t>
            </a:fld>
            <a:endParaRPr lang="en-US">
              <a:solidFill>
                <a:prstClr val="black"/>
              </a:solidFill>
            </a:endParaRPr>
          </a:p>
        </p:txBody>
      </p:sp>
      <p:sp>
        <p:nvSpPr>
          <p:cNvPr id="5" name="Footer Placeholder 4"/>
          <p:cNvSpPr>
            <a:spLocks noGrp="1"/>
          </p:cNvSpPr>
          <p:nvPr>
            <p:ph type="ftr" sz="quarter" idx="11"/>
          </p:nvPr>
        </p:nvSpPr>
        <p:spPr/>
        <p:txBody>
          <a:bodyPr/>
          <a:lstStyle/>
          <a:p>
            <a:r>
              <a:rPr lang="en-US" smtClean="0"/>
              <a:t>Nguyen Van Duc |  Vietnamese Sign Language Reader using Intel Creative Senz3D</a:t>
            </a:r>
            <a:endParaRPr lang="en-US"/>
          </a:p>
        </p:txBody>
      </p:sp>
    </p:spTree>
    <p:extLst>
      <p:ext uri="{BB962C8B-B14F-4D97-AF65-F5344CB8AC3E}">
        <p14:creationId xmlns:p14="http://schemas.microsoft.com/office/powerpoint/2010/main" val="7352974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indent="0">
              <a:buFontTx/>
              <a:buNone/>
            </a:pPr>
            <a:r>
              <a:rPr lang="en-US" dirty="0" smtClean="0"/>
              <a:t>Now,</a:t>
            </a:r>
            <a:r>
              <a:rPr lang="en-US" baseline="0" dirty="0" smtClean="0"/>
              <a:t> I would like you to focus on the following project flow simplified:</a:t>
            </a:r>
          </a:p>
          <a:p>
            <a:pPr marL="0" indent="0">
              <a:buFontTx/>
              <a:buNone/>
            </a:pPr>
            <a:r>
              <a:rPr lang="en-US" baseline="0" dirty="0" smtClean="0"/>
              <a:t>In this Figure, you can see the system core three modules: ….</a:t>
            </a:r>
          </a:p>
          <a:p>
            <a:pPr marL="0" indent="0">
              <a:buFontTx/>
              <a:buNone/>
            </a:pPr>
            <a:r>
              <a:rPr lang="en-US" baseline="0" dirty="0" smtClean="0"/>
              <a:t>This core could handle on two main function: training and recognizing operation.</a:t>
            </a:r>
          </a:p>
          <a:p>
            <a:pPr marL="0" indent="0">
              <a:buFontTx/>
              <a:buNone/>
            </a:pPr>
            <a:r>
              <a:rPr lang="en-US" baseline="0" dirty="0" smtClean="0"/>
              <a:t>+ Training: it work as a offline task, save the hand gesture into database for recognizing phase</a:t>
            </a:r>
          </a:p>
          <a:p>
            <a:pPr marL="0" indent="0">
              <a:buFontTx/>
              <a:buNone/>
            </a:pPr>
            <a:r>
              <a:rPr lang="en-US" baseline="0" dirty="0" smtClean="0"/>
              <a:t>+ In Recognizing operation mode, it refers to the sign database to get the most similar sign from database and display the text at output.</a:t>
            </a:r>
            <a:endParaRPr lang="en-US" dirty="0"/>
          </a:p>
        </p:txBody>
      </p:sp>
      <p:sp>
        <p:nvSpPr>
          <p:cNvPr id="4" name="Slide Number Placeholder 3"/>
          <p:cNvSpPr>
            <a:spLocks noGrp="1"/>
          </p:cNvSpPr>
          <p:nvPr>
            <p:ph type="sldNum" sz="quarter" idx="10"/>
          </p:nvPr>
        </p:nvSpPr>
        <p:spPr/>
        <p:txBody>
          <a:bodyPr/>
          <a:lstStyle/>
          <a:p>
            <a:fld id="{8608E2CC-7D92-4A68-A2A3-C842452AC361}" type="slidenum">
              <a:rPr lang="en-US" smtClean="0">
                <a:solidFill>
                  <a:prstClr val="black"/>
                </a:solidFill>
              </a:rPr>
              <a:pPr/>
              <a:t>15</a:t>
            </a:fld>
            <a:endParaRPr lang="en-US">
              <a:solidFill>
                <a:prstClr val="black"/>
              </a:solidFill>
            </a:endParaRPr>
          </a:p>
        </p:txBody>
      </p:sp>
      <p:sp>
        <p:nvSpPr>
          <p:cNvPr id="5" name="Footer Placeholder 4"/>
          <p:cNvSpPr>
            <a:spLocks noGrp="1"/>
          </p:cNvSpPr>
          <p:nvPr>
            <p:ph type="ftr" sz="quarter" idx="11"/>
          </p:nvPr>
        </p:nvSpPr>
        <p:spPr/>
        <p:txBody>
          <a:bodyPr/>
          <a:lstStyle/>
          <a:p>
            <a:r>
              <a:rPr lang="en-US" smtClean="0"/>
              <a:t>Nguyen Van Duc |  Vietnamese Sign Language Reader using Intel Creative Senz3D</a:t>
            </a:r>
            <a:endParaRPr lang="en-US"/>
          </a:p>
        </p:txBody>
      </p:sp>
    </p:spTree>
    <p:extLst>
      <p:ext uri="{BB962C8B-B14F-4D97-AF65-F5344CB8AC3E}">
        <p14:creationId xmlns:p14="http://schemas.microsoft.com/office/powerpoint/2010/main" val="30277554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indent="0">
              <a:buFontTx/>
              <a:buNone/>
            </a:pPr>
            <a:r>
              <a:rPr lang="en-US" dirty="0" smtClean="0"/>
              <a:t>Now,</a:t>
            </a:r>
            <a:r>
              <a:rPr lang="en-US" baseline="0" dirty="0" smtClean="0"/>
              <a:t> we go in detail each modules.</a:t>
            </a:r>
          </a:p>
          <a:p>
            <a:pPr marL="0" indent="0">
              <a:buFontTx/>
              <a:buNone/>
            </a:pPr>
            <a:r>
              <a:rPr lang="en-US" baseline="0" dirty="0" smtClean="0"/>
              <a:t>+ The pre-process module is responsible for segmenting the hand. It easily obtained by the hand tracking and 3D mapping support of the IPC SDK as mentioned previously. </a:t>
            </a:r>
          </a:p>
          <a:p>
            <a:pPr marL="0" indent="0">
              <a:buFontTx/>
              <a:buNone/>
            </a:pPr>
            <a:r>
              <a:rPr lang="en-US" dirty="0" smtClean="0"/>
              <a:t>+ Then</a:t>
            </a:r>
            <a:r>
              <a:rPr lang="en-US" baseline="0" dirty="0" smtClean="0"/>
              <a:t> the segmented hand will be processed by a sequence of image processing, including gamma correction, Gaussian filter and contrast balance. These technique will enhance the local features of the hand gesture as well as reduce the illumination effect.</a:t>
            </a:r>
          </a:p>
          <a:p>
            <a:pPr marL="0" indent="0">
              <a:buFontTx/>
              <a:buNone/>
            </a:pPr>
            <a:endParaRPr lang="en-US" dirty="0"/>
          </a:p>
        </p:txBody>
      </p:sp>
      <p:sp>
        <p:nvSpPr>
          <p:cNvPr id="4" name="Slide Number Placeholder 3"/>
          <p:cNvSpPr>
            <a:spLocks noGrp="1"/>
          </p:cNvSpPr>
          <p:nvPr>
            <p:ph type="sldNum" sz="quarter" idx="10"/>
          </p:nvPr>
        </p:nvSpPr>
        <p:spPr/>
        <p:txBody>
          <a:bodyPr/>
          <a:lstStyle/>
          <a:p>
            <a:fld id="{8608E2CC-7D92-4A68-A2A3-C842452AC361}" type="slidenum">
              <a:rPr lang="en-US" smtClean="0">
                <a:solidFill>
                  <a:prstClr val="black"/>
                </a:solidFill>
              </a:rPr>
              <a:pPr/>
              <a:t>16</a:t>
            </a:fld>
            <a:endParaRPr lang="en-US">
              <a:solidFill>
                <a:prstClr val="black"/>
              </a:solidFill>
            </a:endParaRPr>
          </a:p>
        </p:txBody>
      </p:sp>
      <p:sp>
        <p:nvSpPr>
          <p:cNvPr id="5" name="Footer Placeholder 4"/>
          <p:cNvSpPr>
            <a:spLocks noGrp="1"/>
          </p:cNvSpPr>
          <p:nvPr>
            <p:ph type="ftr" sz="quarter" idx="11"/>
          </p:nvPr>
        </p:nvSpPr>
        <p:spPr/>
        <p:txBody>
          <a:bodyPr/>
          <a:lstStyle/>
          <a:p>
            <a:r>
              <a:rPr lang="en-US" smtClean="0"/>
              <a:t>Nguyen Van Duc |  Vietnamese Sign Language Reader using Intel Creative Senz3D</a:t>
            </a:r>
            <a:endParaRPr lang="en-US"/>
          </a:p>
        </p:txBody>
      </p:sp>
    </p:spTree>
    <p:extLst>
      <p:ext uri="{BB962C8B-B14F-4D97-AF65-F5344CB8AC3E}">
        <p14:creationId xmlns:p14="http://schemas.microsoft.com/office/powerpoint/2010/main" val="35385599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indent="0">
              <a:buFontTx/>
              <a:buNone/>
            </a:pPr>
            <a:r>
              <a:rPr lang="en-US" dirty="0" smtClean="0"/>
              <a:t>The next</a:t>
            </a:r>
            <a:r>
              <a:rPr lang="en-US" baseline="0" dirty="0" smtClean="0"/>
              <a:t> module is descriptor module.</a:t>
            </a:r>
          </a:p>
          <a:p>
            <a:pPr marL="0" indent="0">
              <a:buFontTx/>
              <a:buNone/>
            </a:pPr>
            <a:r>
              <a:rPr lang="en-US" baseline="0" dirty="0" smtClean="0"/>
              <a:t>This module is to extract feature of the input hand gesture.  </a:t>
            </a:r>
            <a:br>
              <a:rPr lang="en-US" baseline="0" dirty="0" smtClean="0"/>
            </a:br>
            <a:r>
              <a:rPr lang="en-US" baseline="0" dirty="0" smtClean="0"/>
              <a:t>+ It is first filtered by the Gabor filter. This filter is used due to its capability in acquiring features in different orientations and scales. Therefore, it the feature of each hand gesture will be more unique and it increase the accuracy of recognition.</a:t>
            </a:r>
          </a:p>
          <a:p>
            <a:pPr marL="0" indent="0">
              <a:buFontTx/>
              <a:buNone/>
            </a:pPr>
            <a:endParaRPr lang="en-US" baseline="0" dirty="0" smtClean="0"/>
          </a:p>
          <a:p>
            <a:pPr marL="0" indent="0">
              <a:buFontTx/>
              <a:buNone/>
            </a:pPr>
            <a:r>
              <a:rPr lang="en-US" baseline="0" dirty="0" smtClean="0"/>
              <a:t>+ This figure shows 40 image after applying the filter with 8 orientations and five scales.</a:t>
            </a:r>
            <a:endParaRPr lang="en-US" dirty="0"/>
          </a:p>
        </p:txBody>
      </p:sp>
      <p:sp>
        <p:nvSpPr>
          <p:cNvPr id="4" name="Slide Number Placeholder 3"/>
          <p:cNvSpPr>
            <a:spLocks noGrp="1"/>
          </p:cNvSpPr>
          <p:nvPr>
            <p:ph type="sldNum" sz="quarter" idx="10"/>
          </p:nvPr>
        </p:nvSpPr>
        <p:spPr/>
        <p:txBody>
          <a:bodyPr/>
          <a:lstStyle/>
          <a:p>
            <a:fld id="{8608E2CC-7D92-4A68-A2A3-C842452AC361}" type="slidenum">
              <a:rPr lang="en-US" smtClean="0">
                <a:solidFill>
                  <a:prstClr val="black"/>
                </a:solidFill>
              </a:rPr>
              <a:pPr/>
              <a:t>17</a:t>
            </a:fld>
            <a:endParaRPr lang="en-US">
              <a:solidFill>
                <a:prstClr val="black"/>
              </a:solidFill>
            </a:endParaRPr>
          </a:p>
        </p:txBody>
      </p:sp>
      <p:sp>
        <p:nvSpPr>
          <p:cNvPr id="5" name="Footer Placeholder 4"/>
          <p:cNvSpPr>
            <a:spLocks noGrp="1"/>
          </p:cNvSpPr>
          <p:nvPr>
            <p:ph type="ftr" sz="quarter" idx="11"/>
          </p:nvPr>
        </p:nvSpPr>
        <p:spPr/>
        <p:txBody>
          <a:bodyPr/>
          <a:lstStyle/>
          <a:p>
            <a:r>
              <a:rPr lang="en-US" smtClean="0"/>
              <a:t>Nguyen Van Duc |  Vietnamese Sign Language Reader using Intel Creative Senz3D</a:t>
            </a:r>
            <a:endParaRPr lang="en-US"/>
          </a:p>
        </p:txBody>
      </p:sp>
    </p:spTree>
    <p:extLst>
      <p:ext uri="{BB962C8B-B14F-4D97-AF65-F5344CB8AC3E}">
        <p14:creationId xmlns:p14="http://schemas.microsoft.com/office/powerpoint/2010/main" val="36881162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indent="0">
              <a:buFontTx/>
              <a:buNone/>
            </a:pPr>
            <a:r>
              <a:rPr lang="en-US" dirty="0" smtClean="0"/>
              <a:t>Next, depend</a:t>
            </a:r>
            <a:r>
              <a:rPr lang="en-US" baseline="0" dirty="0" smtClean="0"/>
              <a:t> on the operation mode, we have different task.</a:t>
            </a:r>
          </a:p>
          <a:p>
            <a:pPr marL="0" indent="0">
              <a:buFontTx/>
              <a:buNone/>
            </a:pPr>
            <a:r>
              <a:rPr lang="en-US" baseline="0" dirty="0" smtClean="0"/>
              <a:t>+ In the training mode, it will calculate the FLD space based on a set of training images.</a:t>
            </a:r>
          </a:p>
          <a:p>
            <a:pPr marL="0" indent="0">
              <a:buFontTx/>
              <a:buNone/>
            </a:pPr>
            <a:r>
              <a:rPr lang="en-US" baseline="0" dirty="0" smtClean="0"/>
              <a:t>This task will help reducing the dimension due to a very big dimension acquired when applying Gabor filter.</a:t>
            </a:r>
          </a:p>
          <a:p>
            <a:pPr marL="0" indent="0">
              <a:buFontTx/>
              <a:buNone/>
            </a:pPr>
            <a:endParaRPr lang="en-US" baseline="0" dirty="0" smtClean="0"/>
          </a:p>
          <a:p>
            <a:pPr marL="0" indent="0">
              <a:buFontTx/>
              <a:buNone/>
            </a:pPr>
            <a:r>
              <a:rPr lang="en-US" baseline="0" dirty="0" smtClean="0"/>
              <a:t>+ In the recognizing mode, the hand gesture will be projected into the FLD space to get the feature vector with lower dimension.</a:t>
            </a:r>
            <a:endParaRPr lang="en-US" dirty="0"/>
          </a:p>
        </p:txBody>
      </p:sp>
      <p:sp>
        <p:nvSpPr>
          <p:cNvPr id="4" name="Slide Number Placeholder 3"/>
          <p:cNvSpPr>
            <a:spLocks noGrp="1"/>
          </p:cNvSpPr>
          <p:nvPr>
            <p:ph type="sldNum" sz="quarter" idx="10"/>
          </p:nvPr>
        </p:nvSpPr>
        <p:spPr/>
        <p:txBody>
          <a:bodyPr/>
          <a:lstStyle/>
          <a:p>
            <a:fld id="{8608E2CC-7D92-4A68-A2A3-C842452AC361}" type="slidenum">
              <a:rPr lang="en-US" smtClean="0">
                <a:solidFill>
                  <a:prstClr val="black"/>
                </a:solidFill>
              </a:rPr>
              <a:pPr/>
              <a:t>18</a:t>
            </a:fld>
            <a:endParaRPr lang="en-US">
              <a:solidFill>
                <a:prstClr val="black"/>
              </a:solidFill>
            </a:endParaRPr>
          </a:p>
        </p:txBody>
      </p:sp>
      <p:sp>
        <p:nvSpPr>
          <p:cNvPr id="5" name="Footer Placeholder 4"/>
          <p:cNvSpPr>
            <a:spLocks noGrp="1"/>
          </p:cNvSpPr>
          <p:nvPr>
            <p:ph type="ftr" sz="quarter" idx="11"/>
          </p:nvPr>
        </p:nvSpPr>
        <p:spPr/>
        <p:txBody>
          <a:bodyPr/>
          <a:lstStyle/>
          <a:p>
            <a:r>
              <a:rPr lang="en-US" smtClean="0"/>
              <a:t>Nguyen Van Duc |  Vietnamese Sign Language Reader using Intel Creative Senz3D</a:t>
            </a:r>
            <a:endParaRPr lang="en-US"/>
          </a:p>
        </p:txBody>
      </p:sp>
    </p:spTree>
    <p:extLst>
      <p:ext uri="{BB962C8B-B14F-4D97-AF65-F5344CB8AC3E}">
        <p14:creationId xmlns:p14="http://schemas.microsoft.com/office/powerpoint/2010/main" val="41041277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indent="0">
              <a:buFontTx/>
              <a:buNone/>
            </a:pPr>
            <a:r>
              <a:rPr lang="en-US" dirty="0" smtClean="0"/>
              <a:t>The last module in system core is classifier module. This is only used in the recognizing</a:t>
            </a:r>
            <a:r>
              <a:rPr lang="en-US" baseline="0" dirty="0" smtClean="0"/>
              <a:t> operation mode.</a:t>
            </a:r>
            <a:endParaRPr lang="en-US" dirty="0" smtClean="0"/>
          </a:p>
          <a:p>
            <a:pPr marL="0" indent="0">
              <a:buFontTx/>
              <a:buNone/>
            </a:pPr>
            <a:r>
              <a:rPr lang="en-US" dirty="0" smtClean="0"/>
              <a:t>In this module the cosine distance is used for</a:t>
            </a:r>
            <a:r>
              <a:rPr lang="en-US" baseline="0" dirty="0" smtClean="0"/>
              <a:t> comparing the input hand gesture vector with database to find best match and display the corresponding text on the screen.</a:t>
            </a:r>
            <a:endParaRPr lang="en-US" dirty="0"/>
          </a:p>
        </p:txBody>
      </p:sp>
      <p:sp>
        <p:nvSpPr>
          <p:cNvPr id="4" name="Slide Number Placeholder 3"/>
          <p:cNvSpPr>
            <a:spLocks noGrp="1"/>
          </p:cNvSpPr>
          <p:nvPr>
            <p:ph type="sldNum" sz="quarter" idx="10"/>
          </p:nvPr>
        </p:nvSpPr>
        <p:spPr/>
        <p:txBody>
          <a:bodyPr/>
          <a:lstStyle/>
          <a:p>
            <a:fld id="{8608E2CC-7D92-4A68-A2A3-C842452AC361}" type="slidenum">
              <a:rPr lang="en-US" smtClean="0">
                <a:solidFill>
                  <a:prstClr val="black"/>
                </a:solidFill>
              </a:rPr>
              <a:pPr/>
              <a:t>19</a:t>
            </a:fld>
            <a:endParaRPr lang="en-US">
              <a:solidFill>
                <a:prstClr val="black"/>
              </a:solidFill>
            </a:endParaRPr>
          </a:p>
        </p:txBody>
      </p:sp>
      <p:sp>
        <p:nvSpPr>
          <p:cNvPr id="5" name="Footer Placeholder 4"/>
          <p:cNvSpPr>
            <a:spLocks noGrp="1"/>
          </p:cNvSpPr>
          <p:nvPr>
            <p:ph type="ftr" sz="quarter" idx="11"/>
          </p:nvPr>
        </p:nvSpPr>
        <p:spPr/>
        <p:txBody>
          <a:bodyPr/>
          <a:lstStyle/>
          <a:p>
            <a:r>
              <a:rPr lang="en-US" smtClean="0"/>
              <a:t>Nguyen Van Duc |  Vietnamese Sign Language Reader using Intel Creative Senz3D</a:t>
            </a:r>
            <a:endParaRPr lang="en-US"/>
          </a:p>
        </p:txBody>
      </p:sp>
    </p:spTree>
    <p:extLst>
      <p:ext uri="{BB962C8B-B14F-4D97-AF65-F5344CB8AC3E}">
        <p14:creationId xmlns:p14="http://schemas.microsoft.com/office/powerpoint/2010/main" val="13056241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6018" name="Rectangle 7"/>
          <p:cNvSpPr>
            <a:spLocks noGrp="1" noChangeArrowheads="1"/>
          </p:cNvSpPr>
          <p:nvPr>
            <p:ph type="sldNum" sz="quarter" idx="5"/>
          </p:nvPr>
        </p:nvSpPr>
        <p:spPr/>
        <p:txBody>
          <a:bodyPr/>
          <a:lstStyle/>
          <a:p>
            <a:pPr>
              <a:defRPr/>
            </a:pPr>
            <a:fld id="{6E48375F-55E1-7A42-991F-697FAC8ACB16}" type="slidenum">
              <a:rPr lang="en-GB" smtClean="0">
                <a:ea typeface="ＭＳ Ｐゴシック" pitchFamily="34" charset="-128"/>
              </a:rPr>
              <a:pPr>
                <a:defRPr/>
              </a:pPr>
              <a:t>2</a:t>
            </a:fld>
            <a:endParaRPr lang="en-GB" smtClean="0">
              <a:ea typeface="ＭＳ Ｐゴシック" pitchFamily="34" charset="-128"/>
            </a:endParaRPr>
          </a:p>
        </p:txBody>
      </p:sp>
      <p:sp>
        <p:nvSpPr>
          <p:cNvPr id="19459" name="Text Box 1"/>
          <p:cNvSpPr txBox="1">
            <a:spLocks noChangeArrowheads="1"/>
          </p:cNvSpPr>
          <p:nvPr/>
        </p:nvSpPr>
        <p:spPr bwMode="auto">
          <a:xfrm>
            <a:off x="1168401" y="696913"/>
            <a:ext cx="4673600" cy="3486151"/>
          </a:xfrm>
          <a:prstGeom prst="rect">
            <a:avLst/>
          </a:prstGeom>
          <a:solidFill>
            <a:srgbClr val="FFFFFF"/>
          </a:solidFill>
          <a:ln w="9525">
            <a:solidFill>
              <a:srgbClr val="000000"/>
            </a:solidFill>
            <a:miter lim="800000"/>
            <a:headEnd/>
            <a:tailEnd/>
          </a:ln>
        </p:spPr>
        <p:txBody>
          <a:bodyPr wrap="none" lIns="91566" tIns="45783" rIns="91566" bIns="45783" anchor="ctr">
            <a:prstTxWarp prst="textNoShape">
              <a:avLst/>
            </a:prstTxWarp>
          </a:bodyPr>
          <a:lstStyle/>
          <a:p>
            <a:pPr eaLnBrk="0" hangingPunct="0">
              <a:lnSpc>
                <a:spcPct val="94000"/>
              </a:lnSpc>
              <a:buClr>
                <a:srgbClr val="000000"/>
              </a:buClr>
              <a:buSzPct val="100000"/>
              <a:buFont typeface="Arial" pitchFamily="-65" charset="0"/>
              <a:buNone/>
            </a:pPr>
            <a:endParaRPr lang="en-US"/>
          </a:p>
        </p:txBody>
      </p:sp>
      <p:sp>
        <p:nvSpPr>
          <p:cNvPr id="19460" name="Text Box 2"/>
          <p:cNvSpPr>
            <a:spLocks noGrp="1" noChangeArrowheads="1"/>
          </p:cNvSpPr>
          <p:nvPr>
            <p:ph type="body"/>
          </p:nvPr>
        </p:nvSpPr>
        <p:spPr>
          <a:xfrm>
            <a:off x="934721" y="4416426"/>
            <a:ext cx="5140960" cy="4184650"/>
          </a:xfrm>
          <a:noFill/>
          <a:ln/>
        </p:spPr>
        <p:txBody>
          <a:bodyPr wrap="none" anchor="ctr"/>
          <a:lstStyle/>
          <a:p>
            <a:r>
              <a:rPr lang="en-US" dirty="0" smtClean="0">
                <a:latin typeface="Times New Roman" pitchFamily="-65" charset="0"/>
              </a:rPr>
              <a:t>This is the content that we will follow strictly during</a:t>
            </a:r>
            <a:r>
              <a:rPr lang="en-US" baseline="0" dirty="0" smtClean="0">
                <a:latin typeface="Times New Roman" pitchFamily="-65" charset="0"/>
              </a:rPr>
              <a:t> the presentation</a:t>
            </a:r>
          </a:p>
          <a:p>
            <a:r>
              <a:rPr lang="en-US" baseline="0" dirty="0" smtClean="0">
                <a:latin typeface="Times New Roman" pitchFamily="-65" charset="0"/>
              </a:rPr>
              <a:t>+Intro gives the fact that motivates me in carrying out this project , some info about VSL and the project proposal</a:t>
            </a:r>
          </a:p>
          <a:p>
            <a:r>
              <a:rPr lang="en-US" dirty="0" smtClean="0">
                <a:latin typeface="Times New Roman" pitchFamily="-65" charset="0"/>
              </a:rPr>
              <a:t>+Current</a:t>
            </a:r>
            <a:r>
              <a:rPr lang="en-US" baseline="0" dirty="0" smtClean="0">
                <a:latin typeface="Times New Roman" pitchFamily="-65" charset="0"/>
              </a:rPr>
              <a:t> approaches: list main current methods in building a SLR </a:t>
            </a:r>
          </a:p>
          <a:p>
            <a:r>
              <a:rPr lang="en-US" baseline="0" dirty="0" smtClean="0">
                <a:latin typeface="Times New Roman" pitchFamily="-65" charset="0"/>
              </a:rPr>
              <a:t>+Next, the system overview help you have general view about the system</a:t>
            </a:r>
          </a:p>
          <a:p>
            <a:r>
              <a:rPr lang="en-US" baseline="0" dirty="0" smtClean="0">
                <a:latin typeface="Times New Roman" pitchFamily="-65" charset="0"/>
              </a:rPr>
              <a:t>+And then, the implementation of static and dynamic gesture recognition will be presented</a:t>
            </a:r>
          </a:p>
          <a:p>
            <a:r>
              <a:rPr lang="en-US" baseline="0" dirty="0" smtClean="0">
                <a:latin typeface="Times New Roman" pitchFamily="-65" charset="0"/>
              </a:rPr>
              <a:t>+Conclusion &amp; future work will end the presentation</a:t>
            </a:r>
          </a:p>
          <a:p>
            <a:endParaRPr lang="en-US" dirty="0" smtClean="0">
              <a:latin typeface="Times New Roman" pitchFamily="-65" charset="0"/>
            </a:endParaRPr>
          </a:p>
        </p:txBody>
      </p:sp>
      <p:sp>
        <p:nvSpPr>
          <p:cNvPr id="2" name="Footer Placeholder 1"/>
          <p:cNvSpPr>
            <a:spLocks noGrp="1"/>
          </p:cNvSpPr>
          <p:nvPr>
            <p:ph type="ftr" sz="quarter" idx="10"/>
          </p:nvPr>
        </p:nvSpPr>
        <p:spPr/>
        <p:txBody>
          <a:bodyPr/>
          <a:lstStyle/>
          <a:p>
            <a:r>
              <a:rPr lang="en-US" smtClean="0"/>
              <a:t>Nguyen Van Duc |  Vietnamese Sign Language Reader using Intel Creative Senz3D</a:t>
            </a:r>
            <a:endParaRPr lang="en-US"/>
          </a:p>
        </p:txBody>
      </p:sp>
    </p:spTree>
    <p:extLst>
      <p:ext uri="{BB962C8B-B14F-4D97-AF65-F5344CB8AC3E}">
        <p14:creationId xmlns:p14="http://schemas.microsoft.com/office/powerpoint/2010/main" val="41289105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indent="0">
              <a:buFontTx/>
              <a:buNone/>
            </a:pPr>
            <a:r>
              <a:rPr lang="en-US" dirty="0" smtClean="0"/>
              <a:t>The presented</a:t>
            </a:r>
            <a:r>
              <a:rPr lang="en-US" baseline="0" dirty="0" smtClean="0"/>
              <a:t> </a:t>
            </a:r>
            <a:r>
              <a:rPr lang="en-US" baseline="0" dirty="0" err="1" smtClean="0"/>
              <a:t>techniqure</a:t>
            </a:r>
            <a:r>
              <a:rPr lang="en-US" baseline="0" dirty="0" smtClean="0"/>
              <a:t> will be applied for the following 28 static gesture including 25 based letters, two markers and one tone</a:t>
            </a:r>
            <a:endParaRPr lang="en-US" dirty="0"/>
          </a:p>
        </p:txBody>
      </p:sp>
      <p:sp>
        <p:nvSpPr>
          <p:cNvPr id="4" name="Slide Number Placeholder 3"/>
          <p:cNvSpPr>
            <a:spLocks noGrp="1"/>
          </p:cNvSpPr>
          <p:nvPr>
            <p:ph type="sldNum" sz="quarter" idx="10"/>
          </p:nvPr>
        </p:nvSpPr>
        <p:spPr/>
        <p:txBody>
          <a:bodyPr/>
          <a:lstStyle/>
          <a:p>
            <a:fld id="{8608E2CC-7D92-4A68-A2A3-C842452AC361}" type="slidenum">
              <a:rPr lang="en-US" smtClean="0">
                <a:solidFill>
                  <a:prstClr val="black"/>
                </a:solidFill>
              </a:rPr>
              <a:pPr/>
              <a:t>20</a:t>
            </a:fld>
            <a:endParaRPr lang="en-US">
              <a:solidFill>
                <a:prstClr val="black"/>
              </a:solidFill>
            </a:endParaRPr>
          </a:p>
        </p:txBody>
      </p:sp>
      <p:sp>
        <p:nvSpPr>
          <p:cNvPr id="5" name="Footer Placeholder 4"/>
          <p:cNvSpPr>
            <a:spLocks noGrp="1"/>
          </p:cNvSpPr>
          <p:nvPr>
            <p:ph type="ftr" sz="quarter" idx="11"/>
          </p:nvPr>
        </p:nvSpPr>
        <p:spPr/>
        <p:txBody>
          <a:bodyPr/>
          <a:lstStyle/>
          <a:p>
            <a:r>
              <a:rPr lang="en-US" smtClean="0"/>
              <a:t>Nguyen Van Duc |  Vietnamese Sign Language Reader using Intel Creative Senz3D</a:t>
            </a:r>
            <a:endParaRPr lang="en-US"/>
          </a:p>
        </p:txBody>
      </p:sp>
    </p:spTree>
    <p:extLst>
      <p:ext uri="{BB962C8B-B14F-4D97-AF65-F5344CB8AC3E}">
        <p14:creationId xmlns:p14="http://schemas.microsoft.com/office/powerpoint/2010/main" val="25491890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indent="0">
              <a:buFontTx/>
              <a:buNone/>
            </a:pPr>
            <a:r>
              <a:rPr lang="en-US" dirty="0" smtClean="0"/>
              <a:t>About the</a:t>
            </a:r>
            <a:r>
              <a:rPr lang="en-US" baseline="0" dirty="0" smtClean="0"/>
              <a:t> database building, each sign will have 15 training images therefore we need 420 images in total for 28 signs</a:t>
            </a:r>
          </a:p>
          <a:p>
            <a:pPr marL="0" indent="0">
              <a:buFontTx/>
              <a:buNone/>
            </a:pPr>
            <a:r>
              <a:rPr lang="en-US" baseline="0" dirty="0" smtClean="0"/>
              <a:t>The training image is capture in different angle and distance to Senz3D</a:t>
            </a:r>
          </a:p>
          <a:p>
            <a:pPr marL="0" indent="0">
              <a:buFontTx/>
              <a:buNone/>
            </a:pPr>
            <a:endParaRPr lang="en-US" baseline="0" dirty="0" smtClean="0"/>
          </a:p>
          <a:p>
            <a:pPr marL="0" indent="0">
              <a:buFontTx/>
              <a:buNone/>
            </a:pPr>
            <a:r>
              <a:rPr lang="en-US" baseline="0" dirty="0" smtClean="0"/>
              <a:t>For the test plan, each sign will be examined 15 time on 3 different people in normal light condition to get the average accuracy</a:t>
            </a:r>
          </a:p>
          <a:p>
            <a:pPr marL="0" indent="0">
              <a:buFontTx/>
              <a:buNone/>
            </a:pPr>
            <a:endParaRPr lang="en-US" baseline="0" dirty="0" smtClean="0"/>
          </a:p>
          <a:p>
            <a:pPr marL="0" indent="0">
              <a:buFontTx/>
              <a:buNone/>
            </a:pPr>
            <a:r>
              <a:rPr lang="en-US" baseline="0" dirty="0" smtClean="0"/>
              <a:t>And the achieved result is quite good with 94%. &amp; and the running speed is up to 14FPS</a:t>
            </a:r>
            <a:endParaRPr lang="en-US" dirty="0"/>
          </a:p>
        </p:txBody>
      </p:sp>
      <p:sp>
        <p:nvSpPr>
          <p:cNvPr id="4" name="Slide Number Placeholder 3"/>
          <p:cNvSpPr>
            <a:spLocks noGrp="1"/>
          </p:cNvSpPr>
          <p:nvPr>
            <p:ph type="sldNum" sz="quarter" idx="10"/>
          </p:nvPr>
        </p:nvSpPr>
        <p:spPr/>
        <p:txBody>
          <a:bodyPr/>
          <a:lstStyle/>
          <a:p>
            <a:fld id="{8608E2CC-7D92-4A68-A2A3-C842452AC361}" type="slidenum">
              <a:rPr lang="en-US" smtClean="0">
                <a:solidFill>
                  <a:prstClr val="black"/>
                </a:solidFill>
              </a:rPr>
              <a:pPr/>
              <a:t>21</a:t>
            </a:fld>
            <a:endParaRPr lang="en-US">
              <a:solidFill>
                <a:prstClr val="black"/>
              </a:solidFill>
            </a:endParaRPr>
          </a:p>
        </p:txBody>
      </p:sp>
      <p:sp>
        <p:nvSpPr>
          <p:cNvPr id="5" name="Footer Placeholder 4"/>
          <p:cNvSpPr>
            <a:spLocks noGrp="1"/>
          </p:cNvSpPr>
          <p:nvPr>
            <p:ph type="ftr" sz="quarter" idx="11"/>
          </p:nvPr>
        </p:nvSpPr>
        <p:spPr/>
        <p:txBody>
          <a:bodyPr/>
          <a:lstStyle/>
          <a:p>
            <a:r>
              <a:rPr lang="en-US" smtClean="0"/>
              <a:t>Nguyen Van Duc |  Vietnamese Sign Language Reader using Intel Creative Senz3D</a:t>
            </a:r>
            <a:endParaRPr lang="en-US"/>
          </a:p>
        </p:txBody>
      </p:sp>
    </p:spTree>
    <p:extLst>
      <p:ext uri="{BB962C8B-B14F-4D97-AF65-F5344CB8AC3E}">
        <p14:creationId xmlns:p14="http://schemas.microsoft.com/office/powerpoint/2010/main" val="362450194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71450" indent="-171450">
              <a:buFontTx/>
              <a:buChar char="-"/>
            </a:pPr>
            <a:r>
              <a:rPr lang="en-US" dirty="0" smtClean="0"/>
              <a:t>This</a:t>
            </a:r>
            <a:r>
              <a:rPr lang="en-US" baseline="0" dirty="0" smtClean="0"/>
              <a:t> is a demonstration video shows how I achieve the results.</a:t>
            </a: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8608E2CC-7D92-4A68-A2A3-C842452AC361}" type="slidenum">
              <a:rPr lang="en-US" smtClean="0">
                <a:solidFill>
                  <a:prstClr val="black"/>
                </a:solidFill>
              </a:rPr>
              <a:pPr/>
              <a:t>24</a:t>
            </a:fld>
            <a:endParaRPr lang="en-US">
              <a:solidFill>
                <a:prstClr val="black"/>
              </a:solidFill>
            </a:endParaRPr>
          </a:p>
        </p:txBody>
      </p:sp>
      <p:sp>
        <p:nvSpPr>
          <p:cNvPr id="5" name="Footer Placeholder 4"/>
          <p:cNvSpPr>
            <a:spLocks noGrp="1"/>
          </p:cNvSpPr>
          <p:nvPr>
            <p:ph type="ftr" sz="quarter" idx="11"/>
          </p:nvPr>
        </p:nvSpPr>
        <p:spPr/>
        <p:txBody>
          <a:bodyPr/>
          <a:lstStyle/>
          <a:p>
            <a:r>
              <a:rPr lang="en-US" smtClean="0"/>
              <a:t>Nguyen Van Duc |  Vietnamese Sign Language Reader using Intel Creative Senz3D</a:t>
            </a:r>
            <a:endParaRPr lang="en-US"/>
          </a:p>
        </p:txBody>
      </p:sp>
    </p:spTree>
    <p:extLst>
      <p:ext uri="{BB962C8B-B14F-4D97-AF65-F5344CB8AC3E}">
        <p14:creationId xmlns:p14="http://schemas.microsoft.com/office/powerpoint/2010/main" val="188792787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indent="0">
              <a:buFontTx/>
              <a:buNone/>
            </a:pPr>
            <a:r>
              <a:rPr lang="en-US" dirty="0" smtClean="0"/>
              <a:t>Now,</a:t>
            </a:r>
            <a:r>
              <a:rPr lang="en-US" baseline="0" dirty="0" smtClean="0"/>
              <a:t> we move to the dynamic gesture recognition. Similar to the –static one, the flow is built for two purposes: </a:t>
            </a:r>
            <a:r>
              <a:rPr lang="en-US" baseline="0" dirty="0" err="1" smtClean="0"/>
              <a:t>trainning</a:t>
            </a:r>
            <a:r>
              <a:rPr lang="en-US" baseline="0" dirty="0" smtClean="0"/>
              <a:t> and recognizing. </a:t>
            </a:r>
          </a:p>
          <a:p>
            <a:pPr marL="0" indent="0">
              <a:buFontTx/>
              <a:buNone/>
            </a:pPr>
            <a:endParaRPr lang="en-US" baseline="0" dirty="0" smtClean="0"/>
          </a:p>
          <a:p>
            <a:pPr marL="0" indent="0">
              <a:buFontTx/>
              <a:buNone/>
            </a:pPr>
            <a:r>
              <a:rPr lang="en-US" baseline="0" dirty="0" smtClean="0"/>
              <a:t>+ Training: it work as a offline task, save the hand gesture into database for recognizing phase</a:t>
            </a:r>
          </a:p>
          <a:p>
            <a:pPr marL="0" indent="0">
              <a:buFontTx/>
              <a:buNone/>
            </a:pPr>
            <a:r>
              <a:rPr lang="en-US" baseline="0" dirty="0" smtClean="0"/>
              <a:t>+ In Recognizing operation mode, it refers to the sign database to get the most similar sign from database and display the text at output.</a:t>
            </a:r>
            <a:endParaRPr lang="en-US" dirty="0"/>
          </a:p>
        </p:txBody>
      </p:sp>
      <p:sp>
        <p:nvSpPr>
          <p:cNvPr id="4" name="Slide Number Placeholder 3"/>
          <p:cNvSpPr>
            <a:spLocks noGrp="1"/>
          </p:cNvSpPr>
          <p:nvPr>
            <p:ph type="sldNum" sz="quarter" idx="10"/>
          </p:nvPr>
        </p:nvSpPr>
        <p:spPr/>
        <p:txBody>
          <a:bodyPr/>
          <a:lstStyle/>
          <a:p>
            <a:fld id="{8608E2CC-7D92-4A68-A2A3-C842452AC361}" type="slidenum">
              <a:rPr lang="en-US" smtClean="0">
                <a:solidFill>
                  <a:prstClr val="black"/>
                </a:solidFill>
              </a:rPr>
              <a:pPr/>
              <a:t>25</a:t>
            </a:fld>
            <a:endParaRPr lang="en-US">
              <a:solidFill>
                <a:prstClr val="black"/>
              </a:solidFill>
            </a:endParaRPr>
          </a:p>
        </p:txBody>
      </p:sp>
      <p:sp>
        <p:nvSpPr>
          <p:cNvPr id="5" name="Footer Placeholder 4"/>
          <p:cNvSpPr>
            <a:spLocks noGrp="1"/>
          </p:cNvSpPr>
          <p:nvPr>
            <p:ph type="ftr" sz="quarter" idx="11"/>
          </p:nvPr>
        </p:nvSpPr>
        <p:spPr/>
        <p:txBody>
          <a:bodyPr/>
          <a:lstStyle/>
          <a:p>
            <a:r>
              <a:rPr lang="en-US" smtClean="0">
                <a:solidFill>
                  <a:srgbClr val="000000"/>
                </a:solidFill>
              </a:rPr>
              <a:t>Nguyen Van Duc |  Vietnamese Sign Language Reader using Intel Creative Senz3D</a:t>
            </a:r>
            <a:endParaRPr lang="en-US">
              <a:solidFill>
                <a:srgbClr val="000000"/>
              </a:solidFill>
            </a:endParaRPr>
          </a:p>
        </p:txBody>
      </p:sp>
    </p:spTree>
    <p:extLst>
      <p:ext uri="{BB962C8B-B14F-4D97-AF65-F5344CB8AC3E}">
        <p14:creationId xmlns:p14="http://schemas.microsoft.com/office/powerpoint/2010/main" val="342012198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indent="0">
              <a:buFontTx/>
              <a:buNone/>
            </a:pPr>
            <a:r>
              <a:rPr lang="en-US" dirty="0" smtClean="0"/>
              <a:t>It is responsible for acquiring</a:t>
            </a:r>
            <a:r>
              <a:rPr lang="en-US" baseline="0" dirty="0" smtClean="0"/>
              <a:t> input data by tracking the finger tip movement which creates a series of points</a:t>
            </a:r>
          </a:p>
          <a:p>
            <a:pPr marL="0" indent="0">
              <a:buFontTx/>
              <a:buNone/>
            </a:pPr>
            <a:r>
              <a:rPr lang="en-US" baseline="0" dirty="0" smtClean="0"/>
              <a:t>And these points are stored in 2D dimensional format for later process</a:t>
            </a:r>
          </a:p>
          <a:p>
            <a:pPr marL="0" indent="0">
              <a:buFontTx/>
              <a:buNone/>
            </a:pPr>
            <a:endParaRPr lang="en-US" baseline="0" dirty="0" smtClean="0"/>
          </a:p>
          <a:p>
            <a:pPr marL="0" indent="0">
              <a:buFontTx/>
              <a:buNone/>
            </a:pPr>
            <a:endParaRPr lang="en-US" dirty="0"/>
          </a:p>
        </p:txBody>
      </p:sp>
      <p:sp>
        <p:nvSpPr>
          <p:cNvPr id="4" name="Slide Number Placeholder 3"/>
          <p:cNvSpPr>
            <a:spLocks noGrp="1"/>
          </p:cNvSpPr>
          <p:nvPr>
            <p:ph type="sldNum" sz="quarter" idx="10"/>
          </p:nvPr>
        </p:nvSpPr>
        <p:spPr/>
        <p:txBody>
          <a:bodyPr/>
          <a:lstStyle/>
          <a:p>
            <a:fld id="{8608E2CC-7D92-4A68-A2A3-C842452AC361}" type="slidenum">
              <a:rPr lang="en-US" smtClean="0">
                <a:solidFill>
                  <a:prstClr val="black"/>
                </a:solidFill>
              </a:rPr>
              <a:pPr/>
              <a:t>26</a:t>
            </a:fld>
            <a:endParaRPr lang="en-US">
              <a:solidFill>
                <a:prstClr val="black"/>
              </a:solidFill>
            </a:endParaRPr>
          </a:p>
        </p:txBody>
      </p:sp>
      <p:sp>
        <p:nvSpPr>
          <p:cNvPr id="5" name="Footer Placeholder 4"/>
          <p:cNvSpPr>
            <a:spLocks noGrp="1"/>
          </p:cNvSpPr>
          <p:nvPr>
            <p:ph type="ftr" sz="quarter" idx="11"/>
          </p:nvPr>
        </p:nvSpPr>
        <p:spPr/>
        <p:txBody>
          <a:bodyPr/>
          <a:lstStyle/>
          <a:p>
            <a:r>
              <a:rPr lang="en-US" smtClean="0">
                <a:solidFill>
                  <a:srgbClr val="000000"/>
                </a:solidFill>
              </a:rPr>
              <a:t>Nguyen Van Duc |  Vietnamese Sign Language Reader using Intel Creative Senz3D</a:t>
            </a:r>
            <a:endParaRPr lang="en-US">
              <a:solidFill>
                <a:srgbClr val="000000"/>
              </a:solidFill>
            </a:endParaRPr>
          </a:p>
        </p:txBody>
      </p:sp>
    </p:spTree>
    <p:extLst>
      <p:ext uri="{BB962C8B-B14F-4D97-AF65-F5344CB8AC3E}">
        <p14:creationId xmlns:p14="http://schemas.microsoft.com/office/powerpoint/2010/main" val="375802191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indent="0">
              <a:buFontTx/>
              <a:buNone/>
            </a:pPr>
            <a:r>
              <a:rPr lang="en-US" dirty="0" smtClean="0"/>
              <a:t>Firstly,</a:t>
            </a:r>
            <a:r>
              <a:rPr lang="en-US" baseline="0" dirty="0" smtClean="0"/>
              <a:t> the input data will be extracted from the image coordinate. It is then sampled and scaled to reduce computation and give a better speed. Here it is scaled to a fix square, 80x80 pixels. Finally, the origin will be moved the central of square.</a:t>
            </a:r>
          </a:p>
          <a:p>
            <a:pPr marL="0" indent="0">
              <a:buFontTx/>
              <a:buNone/>
            </a:pPr>
            <a:endParaRPr lang="en-US" baseline="0" dirty="0" smtClean="0"/>
          </a:p>
          <a:p>
            <a:pPr marL="0" indent="0">
              <a:buFontTx/>
              <a:buNone/>
            </a:pPr>
            <a:endParaRPr lang="en-US" baseline="0" dirty="0" smtClean="0"/>
          </a:p>
          <a:p>
            <a:pPr marL="0" indent="0">
              <a:buFontTx/>
              <a:buNone/>
            </a:pPr>
            <a:r>
              <a:rPr lang="en-US" baseline="0" dirty="0" smtClean="0"/>
              <a:t>By configuration like this, all gestures could be compared with each other. </a:t>
            </a:r>
            <a:endParaRPr lang="en-US" dirty="0"/>
          </a:p>
        </p:txBody>
      </p:sp>
      <p:sp>
        <p:nvSpPr>
          <p:cNvPr id="4" name="Slide Number Placeholder 3"/>
          <p:cNvSpPr>
            <a:spLocks noGrp="1"/>
          </p:cNvSpPr>
          <p:nvPr>
            <p:ph type="sldNum" sz="quarter" idx="10"/>
          </p:nvPr>
        </p:nvSpPr>
        <p:spPr/>
        <p:txBody>
          <a:bodyPr/>
          <a:lstStyle/>
          <a:p>
            <a:fld id="{8608E2CC-7D92-4A68-A2A3-C842452AC361}" type="slidenum">
              <a:rPr lang="en-US" smtClean="0">
                <a:solidFill>
                  <a:prstClr val="black"/>
                </a:solidFill>
              </a:rPr>
              <a:pPr/>
              <a:t>27</a:t>
            </a:fld>
            <a:endParaRPr lang="en-US">
              <a:solidFill>
                <a:prstClr val="black"/>
              </a:solidFill>
            </a:endParaRPr>
          </a:p>
        </p:txBody>
      </p:sp>
      <p:sp>
        <p:nvSpPr>
          <p:cNvPr id="5" name="Footer Placeholder 4"/>
          <p:cNvSpPr>
            <a:spLocks noGrp="1"/>
          </p:cNvSpPr>
          <p:nvPr>
            <p:ph type="ftr" sz="quarter" idx="11"/>
          </p:nvPr>
        </p:nvSpPr>
        <p:spPr/>
        <p:txBody>
          <a:bodyPr/>
          <a:lstStyle/>
          <a:p>
            <a:r>
              <a:rPr lang="en-US" smtClean="0">
                <a:solidFill>
                  <a:srgbClr val="000000"/>
                </a:solidFill>
              </a:rPr>
              <a:t>Nguyen Van Duc |  Vietnamese Sign Language Reader using Intel Creative Senz3D</a:t>
            </a:r>
            <a:endParaRPr lang="en-US">
              <a:solidFill>
                <a:srgbClr val="000000"/>
              </a:solidFill>
            </a:endParaRPr>
          </a:p>
        </p:txBody>
      </p:sp>
    </p:spTree>
    <p:extLst>
      <p:ext uri="{BB962C8B-B14F-4D97-AF65-F5344CB8AC3E}">
        <p14:creationId xmlns:p14="http://schemas.microsoft.com/office/powerpoint/2010/main" val="59907629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indent="0">
              <a:buFontTx/>
              <a:buNone/>
            </a:pPr>
            <a:r>
              <a:rPr lang="en-US" dirty="0" smtClean="0"/>
              <a:t>At the classifier</a:t>
            </a:r>
            <a:r>
              <a:rPr lang="en-US" baseline="0" dirty="0" smtClean="0"/>
              <a:t> module, </a:t>
            </a:r>
            <a:endParaRPr lang="en-US" dirty="0"/>
          </a:p>
        </p:txBody>
      </p:sp>
      <p:sp>
        <p:nvSpPr>
          <p:cNvPr id="4" name="Slide Number Placeholder 3"/>
          <p:cNvSpPr>
            <a:spLocks noGrp="1"/>
          </p:cNvSpPr>
          <p:nvPr>
            <p:ph type="sldNum" sz="quarter" idx="10"/>
          </p:nvPr>
        </p:nvSpPr>
        <p:spPr/>
        <p:txBody>
          <a:bodyPr/>
          <a:lstStyle/>
          <a:p>
            <a:fld id="{8608E2CC-7D92-4A68-A2A3-C842452AC361}" type="slidenum">
              <a:rPr lang="en-US" smtClean="0">
                <a:solidFill>
                  <a:prstClr val="black"/>
                </a:solidFill>
              </a:rPr>
              <a:pPr/>
              <a:t>28</a:t>
            </a:fld>
            <a:endParaRPr lang="en-US">
              <a:solidFill>
                <a:prstClr val="black"/>
              </a:solidFill>
            </a:endParaRPr>
          </a:p>
        </p:txBody>
      </p:sp>
      <p:sp>
        <p:nvSpPr>
          <p:cNvPr id="5" name="Footer Placeholder 4"/>
          <p:cNvSpPr>
            <a:spLocks noGrp="1"/>
          </p:cNvSpPr>
          <p:nvPr>
            <p:ph type="ftr" sz="quarter" idx="11"/>
          </p:nvPr>
        </p:nvSpPr>
        <p:spPr/>
        <p:txBody>
          <a:bodyPr/>
          <a:lstStyle/>
          <a:p>
            <a:r>
              <a:rPr lang="en-US" smtClean="0">
                <a:solidFill>
                  <a:srgbClr val="000000"/>
                </a:solidFill>
              </a:rPr>
              <a:t>Nguyen Van Duc |  Vietnamese Sign Language Reader using Intel Creative Senz3D</a:t>
            </a:r>
            <a:endParaRPr lang="en-US">
              <a:solidFill>
                <a:srgbClr val="000000"/>
              </a:solidFill>
            </a:endParaRPr>
          </a:p>
        </p:txBody>
      </p:sp>
    </p:spTree>
    <p:extLst>
      <p:ext uri="{BB962C8B-B14F-4D97-AF65-F5344CB8AC3E}">
        <p14:creationId xmlns:p14="http://schemas.microsoft.com/office/powerpoint/2010/main" val="328505666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indent="0">
              <a:buFontTx/>
              <a:buNone/>
            </a:pPr>
            <a:r>
              <a:rPr lang="en-US" dirty="0" smtClean="0"/>
              <a:t>Here are 7 dynamic gesture will be implemented</a:t>
            </a:r>
          </a:p>
          <a:p>
            <a:pPr marL="0" indent="0">
              <a:buFontTx/>
              <a:buNone/>
            </a:pPr>
            <a:endParaRPr lang="en-US" dirty="0"/>
          </a:p>
        </p:txBody>
      </p:sp>
      <p:sp>
        <p:nvSpPr>
          <p:cNvPr id="4" name="Slide Number Placeholder 3"/>
          <p:cNvSpPr>
            <a:spLocks noGrp="1"/>
          </p:cNvSpPr>
          <p:nvPr>
            <p:ph type="sldNum" sz="quarter" idx="10"/>
          </p:nvPr>
        </p:nvSpPr>
        <p:spPr/>
        <p:txBody>
          <a:bodyPr/>
          <a:lstStyle/>
          <a:p>
            <a:fld id="{8608E2CC-7D92-4A68-A2A3-C842452AC361}" type="slidenum">
              <a:rPr lang="en-US" smtClean="0">
                <a:solidFill>
                  <a:prstClr val="black"/>
                </a:solidFill>
              </a:rPr>
              <a:pPr/>
              <a:t>29</a:t>
            </a:fld>
            <a:endParaRPr lang="en-US">
              <a:solidFill>
                <a:prstClr val="black"/>
              </a:solidFill>
            </a:endParaRPr>
          </a:p>
        </p:txBody>
      </p:sp>
      <p:sp>
        <p:nvSpPr>
          <p:cNvPr id="5" name="Footer Placeholder 4"/>
          <p:cNvSpPr>
            <a:spLocks noGrp="1"/>
          </p:cNvSpPr>
          <p:nvPr>
            <p:ph type="ftr" sz="quarter" idx="11"/>
          </p:nvPr>
        </p:nvSpPr>
        <p:spPr/>
        <p:txBody>
          <a:bodyPr/>
          <a:lstStyle/>
          <a:p>
            <a:r>
              <a:rPr lang="en-US" smtClean="0">
                <a:solidFill>
                  <a:srgbClr val="000000"/>
                </a:solidFill>
              </a:rPr>
              <a:t>Nguyen Van Duc |  Vietnamese Sign Language Reader using Intel Creative Senz3D</a:t>
            </a:r>
            <a:endParaRPr lang="en-US">
              <a:solidFill>
                <a:srgbClr val="000000"/>
              </a:solidFill>
            </a:endParaRPr>
          </a:p>
        </p:txBody>
      </p:sp>
    </p:spTree>
    <p:extLst>
      <p:ext uri="{BB962C8B-B14F-4D97-AF65-F5344CB8AC3E}">
        <p14:creationId xmlns:p14="http://schemas.microsoft.com/office/powerpoint/2010/main" val="169048772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indent="0">
              <a:buFontTx/>
              <a:buNone/>
            </a:pPr>
            <a:r>
              <a:rPr lang="en-US" dirty="0" smtClean="0"/>
              <a:t>For</a:t>
            </a:r>
            <a:r>
              <a:rPr lang="en-US" baseline="0" dirty="0" smtClean="0"/>
              <a:t> the data building, because of small set</a:t>
            </a:r>
            <a:endParaRPr lang="en-US" dirty="0"/>
          </a:p>
        </p:txBody>
      </p:sp>
      <p:sp>
        <p:nvSpPr>
          <p:cNvPr id="4" name="Slide Number Placeholder 3"/>
          <p:cNvSpPr>
            <a:spLocks noGrp="1"/>
          </p:cNvSpPr>
          <p:nvPr>
            <p:ph type="sldNum" sz="quarter" idx="10"/>
          </p:nvPr>
        </p:nvSpPr>
        <p:spPr/>
        <p:txBody>
          <a:bodyPr/>
          <a:lstStyle/>
          <a:p>
            <a:fld id="{8608E2CC-7D92-4A68-A2A3-C842452AC361}" type="slidenum">
              <a:rPr lang="en-US" smtClean="0">
                <a:solidFill>
                  <a:prstClr val="black"/>
                </a:solidFill>
              </a:rPr>
              <a:pPr/>
              <a:t>30</a:t>
            </a:fld>
            <a:endParaRPr lang="en-US">
              <a:solidFill>
                <a:prstClr val="black"/>
              </a:solidFill>
            </a:endParaRPr>
          </a:p>
        </p:txBody>
      </p:sp>
      <p:sp>
        <p:nvSpPr>
          <p:cNvPr id="5" name="Footer Placeholder 4"/>
          <p:cNvSpPr>
            <a:spLocks noGrp="1"/>
          </p:cNvSpPr>
          <p:nvPr>
            <p:ph type="ftr" sz="quarter" idx="11"/>
          </p:nvPr>
        </p:nvSpPr>
        <p:spPr/>
        <p:txBody>
          <a:bodyPr/>
          <a:lstStyle/>
          <a:p>
            <a:r>
              <a:rPr lang="en-US" smtClean="0">
                <a:solidFill>
                  <a:srgbClr val="000000"/>
                </a:solidFill>
              </a:rPr>
              <a:t>Nguyen Van Duc |  Vietnamese Sign Language Reader using Intel Creative Senz3D</a:t>
            </a:r>
            <a:endParaRPr lang="en-US">
              <a:solidFill>
                <a:srgbClr val="000000"/>
              </a:solidFill>
            </a:endParaRPr>
          </a:p>
        </p:txBody>
      </p:sp>
    </p:spTree>
    <p:extLst>
      <p:ext uri="{BB962C8B-B14F-4D97-AF65-F5344CB8AC3E}">
        <p14:creationId xmlns:p14="http://schemas.microsoft.com/office/powerpoint/2010/main" val="238283560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indent="0">
              <a:buFontTx/>
              <a:buNone/>
            </a:pPr>
            <a:endParaRPr lang="en-US" dirty="0"/>
          </a:p>
        </p:txBody>
      </p:sp>
      <p:sp>
        <p:nvSpPr>
          <p:cNvPr id="4" name="Slide Number Placeholder 3"/>
          <p:cNvSpPr>
            <a:spLocks noGrp="1"/>
          </p:cNvSpPr>
          <p:nvPr>
            <p:ph type="sldNum" sz="quarter" idx="10"/>
          </p:nvPr>
        </p:nvSpPr>
        <p:spPr/>
        <p:txBody>
          <a:bodyPr/>
          <a:lstStyle/>
          <a:p>
            <a:fld id="{8608E2CC-7D92-4A68-A2A3-C842452AC361}" type="slidenum">
              <a:rPr lang="en-US" smtClean="0">
                <a:solidFill>
                  <a:prstClr val="black"/>
                </a:solidFill>
              </a:rPr>
              <a:pPr/>
              <a:t>31</a:t>
            </a:fld>
            <a:endParaRPr lang="en-US">
              <a:solidFill>
                <a:prstClr val="black"/>
              </a:solidFill>
            </a:endParaRPr>
          </a:p>
        </p:txBody>
      </p:sp>
      <p:sp>
        <p:nvSpPr>
          <p:cNvPr id="5" name="Footer Placeholder 4"/>
          <p:cNvSpPr>
            <a:spLocks noGrp="1"/>
          </p:cNvSpPr>
          <p:nvPr>
            <p:ph type="ftr" sz="quarter" idx="11"/>
          </p:nvPr>
        </p:nvSpPr>
        <p:spPr/>
        <p:txBody>
          <a:bodyPr/>
          <a:lstStyle/>
          <a:p>
            <a:r>
              <a:rPr lang="en-US" smtClean="0">
                <a:solidFill>
                  <a:srgbClr val="000000"/>
                </a:solidFill>
              </a:rPr>
              <a:t>Nguyen Van Duc |  Vietnamese Sign Language Reader using Intel Creative Senz3D</a:t>
            </a:r>
            <a:endParaRPr lang="en-US">
              <a:solidFill>
                <a:srgbClr val="000000"/>
              </a:solidFill>
            </a:endParaRPr>
          </a:p>
        </p:txBody>
      </p:sp>
    </p:spTree>
    <p:extLst>
      <p:ext uri="{BB962C8B-B14F-4D97-AF65-F5344CB8AC3E}">
        <p14:creationId xmlns:p14="http://schemas.microsoft.com/office/powerpoint/2010/main" val="3990525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smtClean="0">
                <a:solidFill>
                  <a:schemeClr val="tx1"/>
                </a:solidFill>
                <a:effectLst/>
                <a:latin typeface="Arial" charset="0"/>
                <a:ea typeface="+mn-ea"/>
                <a:cs typeface="+mn-cs"/>
              </a:rPr>
              <a:t>As you can see on</a:t>
            </a:r>
            <a:r>
              <a:rPr lang="en-US" sz="1200" kern="1200" baseline="0" dirty="0" smtClean="0">
                <a:solidFill>
                  <a:schemeClr val="tx1"/>
                </a:solidFill>
                <a:effectLst/>
                <a:latin typeface="Arial" charset="0"/>
                <a:ea typeface="+mn-ea"/>
                <a:cs typeface="+mn-cs"/>
              </a:rPr>
              <a:t> the pie chart that shows the census of disable people in Vietnam in 2006</a:t>
            </a:r>
          </a:p>
          <a:p>
            <a:endParaRPr lang="en-US" sz="1200" kern="1200" dirty="0" smtClean="0">
              <a:solidFill>
                <a:schemeClr val="tx1"/>
              </a:solidFill>
              <a:effectLst/>
              <a:latin typeface="Arial" charset="0"/>
              <a:ea typeface="+mn-ea"/>
              <a:cs typeface="+mn-cs"/>
            </a:endParaRPr>
          </a:p>
          <a:p>
            <a:pPr marL="0" indent="0">
              <a:buFontTx/>
              <a:buNone/>
            </a:pPr>
            <a:r>
              <a:rPr lang="en-US" dirty="0" smtClean="0"/>
              <a:t>+</a:t>
            </a:r>
            <a:r>
              <a:rPr lang="en-US" baseline="0" dirty="0" smtClean="0"/>
              <a:t> 15% of total population are disable people</a:t>
            </a:r>
          </a:p>
          <a:p>
            <a:pPr marL="0" indent="0">
              <a:buFontTx/>
              <a:buNone/>
            </a:pPr>
            <a:r>
              <a:rPr lang="en-US" baseline="0" dirty="0" smtClean="0"/>
              <a:t>+ In this 15%, people get trouble with hearing and speaking capability occupies a large part with 20%</a:t>
            </a:r>
          </a:p>
          <a:p>
            <a:pPr marL="0" indent="0">
              <a:buFontTx/>
              <a:buNone/>
            </a:pPr>
            <a:endParaRPr lang="en-US" dirty="0" smtClean="0"/>
          </a:p>
          <a:p>
            <a:pPr marL="0" indent="0">
              <a:buFontTx/>
              <a:buNone/>
            </a:pPr>
            <a:r>
              <a:rPr lang="en-US" dirty="0" smtClean="0"/>
              <a:t>These people get difficulty in communication</a:t>
            </a:r>
            <a:r>
              <a:rPr lang="en-US" baseline="0" dirty="0" smtClean="0"/>
              <a:t> as normal as we are</a:t>
            </a:r>
            <a:endParaRPr lang="en-US" dirty="0"/>
          </a:p>
        </p:txBody>
      </p:sp>
      <p:sp>
        <p:nvSpPr>
          <p:cNvPr id="4" name="Slide Number Placeholder 3"/>
          <p:cNvSpPr>
            <a:spLocks noGrp="1"/>
          </p:cNvSpPr>
          <p:nvPr>
            <p:ph type="sldNum" sz="quarter" idx="10"/>
          </p:nvPr>
        </p:nvSpPr>
        <p:spPr/>
        <p:txBody>
          <a:bodyPr/>
          <a:lstStyle/>
          <a:p>
            <a:fld id="{8608E2CC-7D92-4A68-A2A3-C842452AC361}" type="slidenum">
              <a:rPr lang="en-US" smtClean="0">
                <a:solidFill>
                  <a:prstClr val="black"/>
                </a:solidFill>
              </a:rPr>
              <a:pPr/>
              <a:t>3</a:t>
            </a:fld>
            <a:endParaRPr lang="en-US">
              <a:solidFill>
                <a:prstClr val="black"/>
              </a:solidFill>
            </a:endParaRPr>
          </a:p>
        </p:txBody>
      </p:sp>
      <p:sp>
        <p:nvSpPr>
          <p:cNvPr id="5" name="Footer Placeholder 4"/>
          <p:cNvSpPr>
            <a:spLocks noGrp="1"/>
          </p:cNvSpPr>
          <p:nvPr>
            <p:ph type="ftr" sz="quarter" idx="11"/>
          </p:nvPr>
        </p:nvSpPr>
        <p:spPr/>
        <p:txBody>
          <a:bodyPr/>
          <a:lstStyle/>
          <a:p>
            <a:r>
              <a:rPr lang="en-US" smtClean="0"/>
              <a:t>Nguyen Van Duc |  Vietnamese Sign Language Reader using Intel Creative Senz3D</a:t>
            </a:r>
            <a:endParaRPr lang="en-US"/>
          </a:p>
        </p:txBody>
      </p:sp>
    </p:spTree>
    <p:extLst>
      <p:ext uri="{BB962C8B-B14F-4D97-AF65-F5344CB8AC3E}">
        <p14:creationId xmlns:p14="http://schemas.microsoft.com/office/powerpoint/2010/main" val="355637854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71450" indent="-171450">
              <a:buFontTx/>
              <a:buChar char="-"/>
            </a:pPr>
            <a:r>
              <a:rPr lang="en-US" dirty="0" smtClean="0"/>
              <a:t>]</a:t>
            </a:r>
            <a:endParaRPr lang="en-US" dirty="0"/>
          </a:p>
        </p:txBody>
      </p:sp>
      <p:sp>
        <p:nvSpPr>
          <p:cNvPr id="4" name="Slide Number Placeholder 3"/>
          <p:cNvSpPr>
            <a:spLocks noGrp="1"/>
          </p:cNvSpPr>
          <p:nvPr>
            <p:ph type="sldNum" sz="quarter" idx="10"/>
          </p:nvPr>
        </p:nvSpPr>
        <p:spPr/>
        <p:txBody>
          <a:bodyPr/>
          <a:lstStyle/>
          <a:p>
            <a:fld id="{8608E2CC-7D92-4A68-A2A3-C842452AC361}" type="slidenum">
              <a:rPr lang="en-US" smtClean="0">
                <a:solidFill>
                  <a:prstClr val="black"/>
                </a:solidFill>
              </a:rPr>
              <a:pPr/>
              <a:t>34</a:t>
            </a:fld>
            <a:endParaRPr lang="en-US">
              <a:solidFill>
                <a:prstClr val="black"/>
              </a:solidFill>
            </a:endParaRPr>
          </a:p>
        </p:txBody>
      </p:sp>
      <p:sp>
        <p:nvSpPr>
          <p:cNvPr id="5" name="Footer Placeholder 4"/>
          <p:cNvSpPr>
            <a:spLocks noGrp="1"/>
          </p:cNvSpPr>
          <p:nvPr>
            <p:ph type="ftr" sz="quarter" idx="11"/>
          </p:nvPr>
        </p:nvSpPr>
        <p:spPr/>
        <p:txBody>
          <a:bodyPr/>
          <a:lstStyle/>
          <a:p>
            <a:r>
              <a:rPr lang="en-US" smtClean="0"/>
              <a:t>Nguyen Van Duc |  Vietnamese Sign Language Reader using Intel Creative Senz3D</a:t>
            </a:r>
            <a:endParaRPr lang="en-US"/>
          </a:p>
        </p:txBody>
      </p:sp>
    </p:spTree>
    <p:extLst>
      <p:ext uri="{BB962C8B-B14F-4D97-AF65-F5344CB8AC3E}">
        <p14:creationId xmlns:p14="http://schemas.microsoft.com/office/powerpoint/2010/main" val="85925771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8608E2CC-7D92-4A68-A2A3-C842452AC361}" type="slidenum">
              <a:rPr lang="en-US" smtClean="0">
                <a:solidFill>
                  <a:prstClr val="black"/>
                </a:solidFill>
              </a:rPr>
              <a:pPr/>
              <a:t>35</a:t>
            </a:fld>
            <a:endParaRPr lang="en-US">
              <a:solidFill>
                <a:prstClr val="black"/>
              </a:solidFill>
            </a:endParaRPr>
          </a:p>
        </p:txBody>
      </p:sp>
      <p:sp>
        <p:nvSpPr>
          <p:cNvPr id="5" name="Footer Placeholder 4"/>
          <p:cNvSpPr>
            <a:spLocks noGrp="1"/>
          </p:cNvSpPr>
          <p:nvPr>
            <p:ph type="ftr" sz="quarter" idx="11"/>
          </p:nvPr>
        </p:nvSpPr>
        <p:spPr/>
        <p:txBody>
          <a:bodyPr/>
          <a:lstStyle/>
          <a:p>
            <a:r>
              <a:rPr lang="en-US" smtClean="0"/>
              <a:t>Nguyen Van Duc |  Vietnamese Sign Language Reader using Intel Creative Senz3D</a:t>
            </a:r>
            <a:endParaRPr lang="en-US"/>
          </a:p>
        </p:txBody>
      </p:sp>
    </p:spTree>
    <p:extLst>
      <p:ext uri="{BB962C8B-B14F-4D97-AF65-F5344CB8AC3E}">
        <p14:creationId xmlns:p14="http://schemas.microsoft.com/office/powerpoint/2010/main" val="417006903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8608E2CC-7D92-4A68-A2A3-C842452AC361}" type="slidenum">
              <a:rPr lang="en-US" smtClean="0">
                <a:solidFill>
                  <a:prstClr val="black"/>
                </a:solidFill>
              </a:rPr>
              <a:pPr/>
              <a:t>36</a:t>
            </a:fld>
            <a:endParaRPr lang="en-US">
              <a:solidFill>
                <a:prstClr val="black"/>
              </a:solidFill>
            </a:endParaRPr>
          </a:p>
        </p:txBody>
      </p:sp>
      <p:sp>
        <p:nvSpPr>
          <p:cNvPr id="5" name="Footer Placeholder 4"/>
          <p:cNvSpPr>
            <a:spLocks noGrp="1"/>
          </p:cNvSpPr>
          <p:nvPr>
            <p:ph type="ftr" sz="quarter" idx="11"/>
          </p:nvPr>
        </p:nvSpPr>
        <p:spPr/>
        <p:txBody>
          <a:bodyPr/>
          <a:lstStyle/>
          <a:p>
            <a:r>
              <a:rPr lang="en-US" smtClean="0"/>
              <a:t>Nguyen Van Duc |  Vietnamese Sign Language Reader using Intel Creative Senz3D</a:t>
            </a:r>
            <a:endParaRPr lang="en-US"/>
          </a:p>
        </p:txBody>
      </p:sp>
    </p:spTree>
    <p:extLst>
      <p:ext uri="{BB962C8B-B14F-4D97-AF65-F5344CB8AC3E}">
        <p14:creationId xmlns:p14="http://schemas.microsoft.com/office/powerpoint/2010/main" val="101799644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8608E2CC-7D92-4A68-A2A3-C842452AC361}" type="slidenum">
              <a:rPr lang="en-US" smtClean="0">
                <a:solidFill>
                  <a:prstClr val="black"/>
                </a:solidFill>
              </a:rPr>
              <a:pPr/>
              <a:t>37</a:t>
            </a:fld>
            <a:endParaRPr lang="en-US">
              <a:solidFill>
                <a:prstClr val="black"/>
              </a:solidFill>
            </a:endParaRPr>
          </a:p>
        </p:txBody>
      </p:sp>
      <p:sp>
        <p:nvSpPr>
          <p:cNvPr id="5" name="Footer Placeholder 4"/>
          <p:cNvSpPr>
            <a:spLocks noGrp="1"/>
          </p:cNvSpPr>
          <p:nvPr>
            <p:ph type="ftr" sz="quarter" idx="11"/>
          </p:nvPr>
        </p:nvSpPr>
        <p:spPr/>
        <p:txBody>
          <a:bodyPr/>
          <a:lstStyle/>
          <a:p>
            <a:r>
              <a:rPr lang="en-US" smtClean="0"/>
              <a:t>Nguyen Van Duc |  Vietnamese Sign Language Reader using Intel Creative Senz3D</a:t>
            </a:r>
            <a:endParaRPr lang="en-US"/>
          </a:p>
        </p:txBody>
      </p:sp>
    </p:spTree>
    <p:extLst>
      <p:ext uri="{BB962C8B-B14F-4D97-AF65-F5344CB8AC3E}">
        <p14:creationId xmlns:p14="http://schemas.microsoft.com/office/powerpoint/2010/main" val="40628856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effectLst/>
                <a:latin typeface="Arial" charset="0"/>
                <a:ea typeface="+mn-ea"/>
                <a:cs typeface="+mn-cs"/>
              </a:rPr>
              <a:t>Sign language is considered as a primary way for communicating with normal people</a:t>
            </a:r>
          </a:p>
          <a:p>
            <a:r>
              <a:rPr lang="en-US" sz="1200" kern="1200" baseline="0" dirty="0" smtClean="0">
                <a:solidFill>
                  <a:schemeClr val="tx1"/>
                </a:solidFill>
                <a:effectLst/>
                <a:latin typeface="Arial" charset="0"/>
                <a:ea typeface="+mn-ea"/>
                <a:cs typeface="+mn-cs"/>
              </a:rPr>
              <a:t>But unfortunately, not so many people in us know or understand sign language.</a:t>
            </a:r>
          </a:p>
          <a:p>
            <a:r>
              <a:rPr lang="en-US" sz="1200" kern="1200" baseline="0" dirty="0" smtClean="0">
                <a:solidFill>
                  <a:schemeClr val="tx1"/>
                </a:solidFill>
                <a:effectLst/>
                <a:latin typeface="Arial" charset="0"/>
                <a:ea typeface="+mn-ea"/>
                <a:cs typeface="+mn-cs"/>
              </a:rPr>
              <a:t>This problem results in a motivation for carrying out this project that building a tool working as a SL translator</a:t>
            </a:r>
            <a:endParaRPr lang="en-US" baseline="0" dirty="0" smtClean="0"/>
          </a:p>
          <a:p>
            <a:pPr marL="0" indent="0">
              <a:buFontTx/>
              <a:buNone/>
            </a:pPr>
            <a:endParaRPr lang="en-US" dirty="0"/>
          </a:p>
        </p:txBody>
      </p:sp>
      <p:sp>
        <p:nvSpPr>
          <p:cNvPr id="4" name="Slide Number Placeholder 3"/>
          <p:cNvSpPr>
            <a:spLocks noGrp="1"/>
          </p:cNvSpPr>
          <p:nvPr>
            <p:ph type="sldNum" sz="quarter" idx="10"/>
          </p:nvPr>
        </p:nvSpPr>
        <p:spPr/>
        <p:txBody>
          <a:bodyPr/>
          <a:lstStyle/>
          <a:p>
            <a:fld id="{8608E2CC-7D92-4A68-A2A3-C842452AC361}" type="slidenum">
              <a:rPr lang="en-US" smtClean="0">
                <a:solidFill>
                  <a:prstClr val="black"/>
                </a:solidFill>
              </a:rPr>
              <a:pPr/>
              <a:t>4</a:t>
            </a:fld>
            <a:endParaRPr lang="en-US">
              <a:solidFill>
                <a:prstClr val="black"/>
              </a:solidFill>
            </a:endParaRPr>
          </a:p>
        </p:txBody>
      </p:sp>
      <p:sp>
        <p:nvSpPr>
          <p:cNvPr id="5" name="Footer Placeholder 4"/>
          <p:cNvSpPr>
            <a:spLocks noGrp="1"/>
          </p:cNvSpPr>
          <p:nvPr>
            <p:ph type="ftr" sz="quarter" idx="11"/>
          </p:nvPr>
        </p:nvSpPr>
        <p:spPr/>
        <p:txBody>
          <a:bodyPr/>
          <a:lstStyle/>
          <a:p>
            <a:r>
              <a:rPr lang="en-US" smtClean="0"/>
              <a:t>Nguyen Van Duc |  Vietnamese Sign Language Reader using Intel Creative Senz3D</a:t>
            </a:r>
            <a:endParaRPr lang="en-US"/>
          </a:p>
        </p:txBody>
      </p:sp>
    </p:spTree>
    <p:extLst>
      <p:ext uri="{BB962C8B-B14F-4D97-AF65-F5344CB8AC3E}">
        <p14:creationId xmlns:p14="http://schemas.microsoft.com/office/powerpoint/2010/main" val="16994930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smtClean="0">
                <a:solidFill>
                  <a:schemeClr val="tx1"/>
                </a:solidFill>
                <a:effectLst/>
                <a:latin typeface="Arial" charset="0"/>
                <a:ea typeface="+mn-ea"/>
                <a:cs typeface="+mn-cs"/>
              </a:rPr>
              <a:t>Before go</a:t>
            </a:r>
            <a:r>
              <a:rPr lang="en-US" sz="1200" kern="1200" baseline="0" dirty="0" smtClean="0">
                <a:solidFill>
                  <a:schemeClr val="tx1"/>
                </a:solidFill>
                <a:effectLst/>
                <a:latin typeface="Arial" charset="0"/>
                <a:ea typeface="+mn-ea"/>
                <a:cs typeface="+mn-cs"/>
              </a:rPr>
              <a:t> to project proposal, let explore VSL</a:t>
            </a:r>
          </a:p>
          <a:p>
            <a:r>
              <a:rPr lang="en-US" sz="1200" kern="1200" baseline="0" dirty="0" smtClean="0">
                <a:solidFill>
                  <a:schemeClr val="tx1"/>
                </a:solidFill>
                <a:effectLst/>
                <a:latin typeface="Arial" charset="0"/>
                <a:ea typeface="+mn-ea"/>
                <a:cs typeface="+mn-cs"/>
              </a:rPr>
              <a:t>Basically, VSL is comprised of static hand-gesture &amp; dynamic hand-gesture.</a:t>
            </a:r>
          </a:p>
          <a:p>
            <a:r>
              <a:rPr lang="en-US" sz="1200" kern="1200" baseline="0" dirty="0" smtClean="0">
                <a:solidFill>
                  <a:schemeClr val="tx1"/>
                </a:solidFill>
                <a:effectLst/>
                <a:latin typeface="Arial" charset="0"/>
                <a:ea typeface="+mn-ea"/>
                <a:cs typeface="+mn-cs"/>
              </a:rPr>
              <a:t>+ The static hand-gesture is presented in static hand posture.</a:t>
            </a:r>
            <a:br>
              <a:rPr lang="en-US" sz="1200" kern="1200" baseline="0" dirty="0" smtClean="0">
                <a:solidFill>
                  <a:schemeClr val="tx1"/>
                </a:solidFill>
                <a:effectLst/>
                <a:latin typeface="Arial" charset="0"/>
                <a:ea typeface="+mn-ea"/>
                <a:cs typeface="+mn-cs"/>
              </a:rPr>
            </a:br>
            <a:r>
              <a:rPr lang="en-US" sz="1200" kern="1200" baseline="0" dirty="0" smtClean="0">
                <a:solidFill>
                  <a:schemeClr val="tx1"/>
                </a:solidFill>
                <a:effectLst/>
                <a:latin typeface="Arial" charset="0"/>
                <a:ea typeface="+mn-ea"/>
                <a:cs typeface="+mn-cs"/>
              </a:rPr>
              <a:t>It mainly describe letters in the alphabet</a:t>
            </a:r>
          </a:p>
          <a:p>
            <a:endParaRPr lang="en-US" sz="1200" kern="1200" baseline="0" dirty="0" smtClean="0">
              <a:solidFill>
                <a:schemeClr val="tx1"/>
              </a:solidFill>
              <a:effectLst/>
              <a:latin typeface="Arial" charset="0"/>
              <a:ea typeface="+mn-ea"/>
              <a:cs typeface="+mn-cs"/>
            </a:endParaRPr>
          </a:p>
          <a:p>
            <a:r>
              <a:rPr lang="en-US" sz="1200" kern="1200" baseline="0" dirty="0" smtClean="0">
                <a:solidFill>
                  <a:schemeClr val="tx1"/>
                </a:solidFill>
                <a:effectLst/>
                <a:latin typeface="Arial" charset="0"/>
                <a:ea typeface="+mn-ea"/>
                <a:cs typeface="+mn-cs"/>
              </a:rPr>
              <a:t>+ The dynamic hand-gesture is a series of movement in different hand shape</a:t>
            </a:r>
          </a:p>
          <a:p>
            <a:r>
              <a:rPr lang="en-US" sz="1200" kern="1200" baseline="0" dirty="0" smtClean="0">
                <a:solidFill>
                  <a:schemeClr val="tx1"/>
                </a:solidFill>
                <a:effectLst/>
                <a:latin typeface="Arial" charset="0"/>
                <a:ea typeface="+mn-ea"/>
                <a:cs typeface="+mn-cs"/>
              </a:rPr>
              <a:t>It could describe a word, a phrase and some letter in the alphabet.</a:t>
            </a:r>
          </a:p>
          <a:p>
            <a:endParaRPr lang="en-US" sz="1200" kern="1200" baseline="0" dirty="0" smtClean="0">
              <a:solidFill>
                <a:schemeClr val="tx1"/>
              </a:solidFill>
              <a:effectLst/>
              <a:latin typeface="Arial" charset="0"/>
              <a:ea typeface="+mn-ea"/>
              <a:cs typeface="+mn-cs"/>
            </a:endParaRPr>
          </a:p>
          <a:p>
            <a:r>
              <a:rPr lang="en-US" sz="1200" kern="1200" baseline="0" dirty="0" smtClean="0">
                <a:solidFill>
                  <a:schemeClr val="tx1"/>
                </a:solidFill>
                <a:effectLst/>
                <a:latin typeface="Arial" charset="0"/>
                <a:ea typeface="+mn-ea"/>
                <a:cs typeface="+mn-cs"/>
              </a:rPr>
              <a:t>Due to the limited of time and heavy workload for an individual project, the alphabet which includes both static &amp; dynamic hand gesture is the focus. </a:t>
            </a:r>
            <a:endParaRPr lang="en-US" dirty="0"/>
          </a:p>
        </p:txBody>
      </p:sp>
      <p:sp>
        <p:nvSpPr>
          <p:cNvPr id="4" name="Slide Number Placeholder 3"/>
          <p:cNvSpPr>
            <a:spLocks noGrp="1"/>
          </p:cNvSpPr>
          <p:nvPr>
            <p:ph type="sldNum" sz="quarter" idx="10"/>
          </p:nvPr>
        </p:nvSpPr>
        <p:spPr/>
        <p:txBody>
          <a:bodyPr/>
          <a:lstStyle/>
          <a:p>
            <a:fld id="{8608E2CC-7D92-4A68-A2A3-C842452AC361}" type="slidenum">
              <a:rPr lang="en-US" smtClean="0">
                <a:solidFill>
                  <a:prstClr val="black"/>
                </a:solidFill>
              </a:rPr>
              <a:pPr/>
              <a:t>5</a:t>
            </a:fld>
            <a:endParaRPr lang="en-US">
              <a:solidFill>
                <a:prstClr val="black"/>
              </a:solidFill>
            </a:endParaRPr>
          </a:p>
        </p:txBody>
      </p:sp>
      <p:sp>
        <p:nvSpPr>
          <p:cNvPr id="5" name="Footer Placeholder 4"/>
          <p:cNvSpPr>
            <a:spLocks noGrp="1"/>
          </p:cNvSpPr>
          <p:nvPr>
            <p:ph type="ftr" sz="quarter" idx="11"/>
          </p:nvPr>
        </p:nvSpPr>
        <p:spPr/>
        <p:txBody>
          <a:bodyPr/>
          <a:lstStyle/>
          <a:p>
            <a:r>
              <a:rPr lang="en-US" smtClean="0"/>
              <a:t>Nguyen Van Duc |  Vietnamese Sign Language Reader using Intel Creative Senz3D</a:t>
            </a:r>
            <a:endParaRPr lang="en-US"/>
          </a:p>
        </p:txBody>
      </p:sp>
    </p:spTree>
    <p:extLst>
      <p:ext uri="{BB962C8B-B14F-4D97-AF65-F5344CB8AC3E}">
        <p14:creationId xmlns:p14="http://schemas.microsoft.com/office/powerpoint/2010/main" val="26241115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smtClean="0">
                <a:solidFill>
                  <a:schemeClr val="tx1"/>
                </a:solidFill>
                <a:effectLst/>
                <a:latin typeface="Arial" charset="0"/>
                <a:ea typeface="+mn-ea"/>
                <a:cs typeface="+mn-cs"/>
              </a:rPr>
              <a:t>+ This is a figure shows 23</a:t>
            </a:r>
            <a:r>
              <a:rPr lang="en-US" sz="1200" kern="1200" baseline="0" dirty="0" smtClean="0">
                <a:solidFill>
                  <a:schemeClr val="tx1"/>
                </a:solidFill>
                <a:effectLst/>
                <a:latin typeface="Arial" charset="0"/>
                <a:ea typeface="+mn-ea"/>
                <a:cs typeface="+mn-cs"/>
              </a:rPr>
              <a:t> based letters in VSL system &amp; 4 foreign loan letters</a:t>
            </a:r>
          </a:p>
          <a:p>
            <a:r>
              <a:rPr lang="en-US" dirty="0" smtClean="0"/>
              <a:t>+ Most letters are static hand gestures, in this figure there are only two letters: Z, J</a:t>
            </a:r>
            <a:r>
              <a:rPr lang="en-US" baseline="0" dirty="0" smtClean="0"/>
              <a:t> are described by dynamic hand gesture</a:t>
            </a:r>
            <a:endParaRPr lang="en-US" dirty="0"/>
          </a:p>
        </p:txBody>
      </p:sp>
      <p:sp>
        <p:nvSpPr>
          <p:cNvPr id="4" name="Slide Number Placeholder 3"/>
          <p:cNvSpPr>
            <a:spLocks noGrp="1"/>
          </p:cNvSpPr>
          <p:nvPr>
            <p:ph type="sldNum" sz="quarter" idx="10"/>
          </p:nvPr>
        </p:nvSpPr>
        <p:spPr/>
        <p:txBody>
          <a:bodyPr/>
          <a:lstStyle/>
          <a:p>
            <a:fld id="{8608E2CC-7D92-4A68-A2A3-C842452AC361}" type="slidenum">
              <a:rPr lang="en-US" smtClean="0">
                <a:solidFill>
                  <a:prstClr val="black"/>
                </a:solidFill>
              </a:rPr>
              <a:pPr/>
              <a:t>6</a:t>
            </a:fld>
            <a:endParaRPr lang="en-US">
              <a:solidFill>
                <a:prstClr val="black"/>
              </a:solidFill>
            </a:endParaRPr>
          </a:p>
        </p:txBody>
      </p:sp>
      <p:sp>
        <p:nvSpPr>
          <p:cNvPr id="5" name="Footer Placeholder 4"/>
          <p:cNvSpPr>
            <a:spLocks noGrp="1"/>
          </p:cNvSpPr>
          <p:nvPr>
            <p:ph type="ftr" sz="quarter" idx="11"/>
          </p:nvPr>
        </p:nvSpPr>
        <p:spPr/>
        <p:txBody>
          <a:bodyPr/>
          <a:lstStyle/>
          <a:p>
            <a:r>
              <a:rPr lang="en-US" smtClean="0"/>
              <a:t>Nguyen Van Duc |  Vietnamese Sign Language Reader using Intel Creative Senz3D</a:t>
            </a:r>
            <a:endParaRPr lang="en-US"/>
          </a:p>
        </p:txBody>
      </p:sp>
    </p:spTree>
    <p:extLst>
      <p:ext uri="{BB962C8B-B14F-4D97-AF65-F5344CB8AC3E}">
        <p14:creationId xmlns:p14="http://schemas.microsoft.com/office/powerpoint/2010/main" val="16733692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indent="0">
              <a:buFontTx/>
              <a:buNone/>
            </a:pPr>
            <a:r>
              <a:rPr lang="en-US" dirty="0" smtClean="0"/>
              <a:t>Different from</a:t>
            </a:r>
            <a:r>
              <a:rPr lang="en-US" baseline="0" dirty="0" smtClean="0"/>
              <a:t> English, </a:t>
            </a:r>
            <a:r>
              <a:rPr lang="en-US" dirty="0" smtClean="0"/>
              <a:t>In</a:t>
            </a:r>
            <a:r>
              <a:rPr lang="en-US" baseline="0" dirty="0" smtClean="0"/>
              <a:t> Vietnamese language, the three markers will define 6 more vowels as you can see here</a:t>
            </a:r>
          </a:p>
          <a:p>
            <a:pPr marL="0" indent="0">
              <a:buFontTx/>
              <a:buNone/>
            </a:pPr>
            <a:r>
              <a:rPr lang="en-US" baseline="0" dirty="0" smtClean="0"/>
              <a:t>In addition, it also requires five tones:</a:t>
            </a:r>
            <a:endParaRPr lang="en-US" dirty="0"/>
          </a:p>
        </p:txBody>
      </p:sp>
      <p:sp>
        <p:nvSpPr>
          <p:cNvPr id="4" name="Slide Number Placeholder 3"/>
          <p:cNvSpPr>
            <a:spLocks noGrp="1"/>
          </p:cNvSpPr>
          <p:nvPr>
            <p:ph type="sldNum" sz="quarter" idx="10"/>
          </p:nvPr>
        </p:nvSpPr>
        <p:spPr/>
        <p:txBody>
          <a:bodyPr/>
          <a:lstStyle/>
          <a:p>
            <a:fld id="{8608E2CC-7D92-4A68-A2A3-C842452AC361}" type="slidenum">
              <a:rPr lang="en-US" smtClean="0">
                <a:solidFill>
                  <a:prstClr val="black"/>
                </a:solidFill>
              </a:rPr>
              <a:pPr/>
              <a:t>7</a:t>
            </a:fld>
            <a:endParaRPr lang="en-US">
              <a:solidFill>
                <a:prstClr val="black"/>
              </a:solidFill>
            </a:endParaRPr>
          </a:p>
        </p:txBody>
      </p:sp>
      <p:sp>
        <p:nvSpPr>
          <p:cNvPr id="5" name="Footer Placeholder 4"/>
          <p:cNvSpPr>
            <a:spLocks noGrp="1"/>
          </p:cNvSpPr>
          <p:nvPr>
            <p:ph type="ftr" sz="quarter" idx="11"/>
          </p:nvPr>
        </p:nvSpPr>
        <p:spPr/>
        <p:txBody>
          <a:bodyPr/>
          <a:lstStyle/>
          <a:p>
            <a:r>
              <a:rPr lang="en-US" smtClean="0"/>
              <a:t>Nguyen Van Duc |  Vietnamese Sign Language Reader using Intel Creative Senz3D</a:t>
            </a:r>
            <a:endParaRPr lang="en-US"/>
          </a:p>
        </p:txBody>
      </p:sp>
    </p:spTree>
    <p:extLst>
      <p:ext uri="{BB962C8B-B14F-4D97-AF65-F5344CB8AC3E}">
        <p14:creationId xmlns:p14="http://schemas.microsoft.com/office/powerpoint/2010/main" val="15388625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smtClean="0">
                <a:solidFill>
                  <a:schemeClr val="tx1"/>
                </a:solidFill>
                <a:effectLst/>
                <a:latin typeface="Arial" charset="0"/>
                <a:ea typeface="+mn-ea"/>
                <a:cs typeface="+mn-cs"/>
              </a:rPr>
              <a:t>By all information presented so far, in this project I want to design a VSL translator with the feasible</a:t>
            </a:r>
            <a:r>
              <a:rPr lang="en-US" sz="1200" kern="1200" baseline="0" dirty="0" smtClean="0">
                <a:solidFill>
                  <a:schemeClr val="tx1"/>
                </a:solidFill>
                <a:effectLst/>
                <a:latin typeface="Arial" charset="0"/>
                <a:ea typeface="+mn-ea"/>
                <a:cs typeface="+mn-cs"/>
              </a:rPr>
              <a:t> goals for the 6-month project:</a:t>
            </a:r>
            <a:endParaRPr lang="en-US" baseline="0" dirty="0" smtClean="0"/>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8608E2CC-7D92-4A68-A2A3-C842452AC361}" type="slidenum">
              <a:rPr lang="en-US" smtClean="0">
                <a:solidFill>
                  <a:prstClr val="black"/>
                </a:solidFill>
              </a:rPr>
              <a:pPr/>
              <a:t>8</a:t>
            </a:fld>
            <a:endParaRPr lang="en-US">
              <a:solidFill>
                <a:prstClr val="black"/>
              </a:solidFill>
            </a:endParaRPr>
          </a:p>
        </p:txBody>
      </p:sp>
      <p:sp>
        <p:nvSpPr>
          <p:cNvPr id="5" name="Footer Placeholder 4"/>
          <p:cNvSpPr>
            <a:spLocks noGrp="1"/>
          </p:cNvSpPr>
          <p:nvPr>
            <p:ph type="ftr" sz="quarter" idx="11"/>
          </p:nvPr>
        </p:nvSpPr>
        <p:spPr/>
        <p:txBody>
          <a:bodyPr/>
          <a:lstStyle/>
          <a:p>
            <a:r>
              <a:rPr lang="en-US" smtClean="0"/>
              <a:t>Nguyen Van Duc |  Vietnamese Sign Language Reader using Intel Creative Senz3D</a:t>
            </a:r>
            <a:endParaRPr lang="en-US"/>
          </a:p>
        </p:txBody>
      </p:sp>
    </p:spTree>
    <p:extLst>
      <p:ext uri="{BB962C8B-B14F-4D97-AF65-F5344CB8AC3E}">
        <p14:creationId xmlns:p14="http://schemas.microsoft.com/office/powerpoint/2010/main" val="34893655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smtClean="0">
                <a:solidFill>
                  <a:schemeClr val="tx1"/>
                </a:solidFill>
                <a:effectLst/>
                <a:latin typeface="Arial" charset="0"/>
                <a:ea typeface="+mn-ea"/>
                <a:cs typeface="+mn-cs"/>
              </a:rPr>
              <a:t>Now,</a:t>
            </a:r>
            <a:r>
              <a:rPr lang="en-US" sz="1200" kern="1200" baseline="0" dirty="0" smtClean="0">
                <a:solidFill>
                  <a:schemeClr val="tx1"/>
                </a:solidFill>
                <a:effectLst/>
                <a:latin typeface="Arial" charset="0"/>
                <a:ea typeface="+mn-ea"/>
                <a:cs typeface="+mn-cs"/>
              </a:rPr>
              <a:t> let turn to current approaches in building a SLR system.</a:t>
            </a:r>
            <a:br>
              <a:rPr lang="en-US" sz="1200" kern="1200" baseline="0" dirty="0" smtClean="0">
                <a:solidFill>
                  <a:schemeClr val="tx1"/>
                </a:solidFill>
                <a:effectLst/>
                <a:latin typeface="Arial" charset="0"/>
                <a:ea typeface="+mn-ea"/>
                <a:cs typeface="+mn-cs"/>
              </a:rPr>
            </a:br>
            <a:r>
              <a:rPr lang="en-US" sz="1200" kern="1200" baseline="0" dirty="0" smtClean="0">
                <a:solidFill>
                  <a:schemeClr val="tx1"/>
                </a:solidFill>
                <a:effectLst/>
                <a:latin typeface="Arial" charset="0"/>
                <a:ea typeface="+mn-ea"/>
                <a:cs typeface="+mn-cs"/>
              </a:rPr>
              <a:t>There are two main approaches which are glove-based and vision-based.</a:t>
            </a:r>
          </a:p>
          <a:p>
            <a:r>
              <a:rPr lang="en-US" sz="1200" kern="1200" baseline="0" dirty="0" smtClean="0">
                <a:solidFill>
                  <a:schemeClr val="tx1"/>
                </a:solidFill>
                <a:effectLst/>
                <a:latin typeface="Arial" charset="0"/>
                <a:ea typeface="+mn-ea"/>
                <a:cs typeface="+mn-cs"/>
              </a:rPr>
              <a:t>In Glove-base, it use electronic glove to record the signal in different hand postures and send back to computer for processing. </a:t>
            </a:r>
          </a:p>
          <a:p>
            <a:r>
              <a:rPr lang="en-US" sz="1200" kern="1200" baseline="0" dirty="0" smtClean="0">
                <a:solidFill>
                  <a:schemeClr val="tx1"/>
                </a:solidFill>
                <a:effectLst/>
                <a:latin typeface="Arial" charset="0"/>
                <a:ea typeface="+mn-ea"/>
                <a:cs typeface="+mn-cs"/>
              </a:rPr>
              <a:t>It provide a very high accuracy in SLR, and require not much computation at computer side. </a:t>
            </a:r>
          </a:p>
          <a:p>
            <a:endParaRPr lang="en-US" sz="1200" kern="1200" baseline="0" dirty="0" smtClean="0">
              <a:solidFill>
                <a:schemeClr val="tx1"/>
              </a:solidFill>
              <a:effectLst/>
              <a:latin typeface="Arial" charset="0"/>
              <a:ea typeface="+mn-ea"/>
              <a:cs typeface="+mn-cs"/>
            </a:endParaRPr>
          </a:p>
          <a:p>
            <a:r>
              <a:rPr lang="en-US" sz="1200" kern="1200" baseline="0" dirty="0" smtClean="0">
                <a:solidFill>
                  <a:schemeClr val="tx1"/>
                </a:solidFill>
                <a:effectLst/>
                <a:latin typeface="Arial" charset="0"/>
                <a:ea typeface="+mn-ea"/>
                <a:cs typeface="+mn-cs"/>
              </a:rPr>
              <a:t>But it would not be popularized because of its very high price, bulky to user &amp; easy to be damage. Because of these disadvantages, this approach is not preferable in this project.</a:t>
            </a:r>
            <a:endParaRPr lang="en-US" dirty="0"/>
          </a:p>
        </p:txBody>
      </p:sp>
      <p:sp>
        <p:nvSpPr>
          <p:cNvPr id="4" name="Slide Number Placeholder 3"/>
          <p:cNvSpPr>
            <a:spLocks noGrp="1"/>
          </p:cNvSpPr>
          <p:nvPr>
            <p:ph type="sldNum" sz="quarter" idx="10"/>
          </p:nvPr>
        </p:nvSpPr>
        <p:spPr/>
        <p:txBody>
          <a:bodyPr/>
          <a:lstStyle/>
          <a:p>
            <a:fld id="{8608E2CC-7D92-4A68-A2A3-C842452AC361}" type="slidenum">
              <a:rPr lang="en-US" smtClean="0">
                <a:solidFill>
                  <a:prstClr val="black"/>
                </a:solidFill>
              </a:rPr>
              <a:pPr/>
              <a:t>9</a:t>
            </a:fld>
            <a:endParaRPr lang="en-US">
              <a:solidFill>
                <a:prstClr val="black"/>
              </a:solidFill>
            </a:endParaRPr>
          </a:p>
        </p:txBody>
      </p:sp>
      <p:sp>
        <p:nvSpPr>
          <p:cNvPr id="5" name="Footer Placeholder 4"/>
          <p:cNvSpPr>
            <a:spLocks noGrp="1"/>
          </p:cNvSpPr>
          <p:nvPr>
            <p:ph type="ftr" sz="quarter" idx="11"/>
          </p:nvPr>
        </p:nvSpPr>
        <p:spPr/>
        <p:txBody>
          <a:bodyPr/>
          <a:lstStyle/>
          <a:p>
            <a:r>
              <a:rPr lang="en-US" smtClean="0"/>
              <a:t>Nguyen Van Duc |  Vietnamese Sign Language Reader using Intel Creative Senz3D</a:t>
            </a:r>
            <a:endParaRPr lang="en-US"/>
          </a:p>
        </p:txBody>
      </p:sp>
    </p:spTree>
    <p:extLst>
      <p:ext uri="{BB962C8B-B14F-4D97-AF65-F5344CB8AC3E}">
        <p14:creationId xmlns:p14="http://schemas.microsoft.com/office/powerpoint/2010/main" val="41115627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320445" name="Rectangle 61"/>
          <p:cNvSpPr>
            <a:spLocks noGrp="1" noChangeArrowheads="1"/>
          </p:cNvSpPr>
          <p:nvPr>
            <p:ph type="subTitle" idx="1"/>
          </p:nvPr>
        </p:nvSpPr>
        <p:spPr bwMode="gray">
          <a:xfrm>
            <a:off x="2565214" y="2873192"/>
            <a:ext cx="6153150" cy="336550"/>
          </a:xfrm>
          <a:ln algn="ctr"/>
        </p:spPr>
        <p:txBody>
          <a:bodyPr lIns="0">
            <a:spAutoFit/>
          </a:bodyPr>
          <a:lstStyle>
            <a:lvl1pPr>
              <a:spcBef>
                <a:spcPct val="0"/>
              </a:spcBef>
              <a:defRPr sz="1600">
                <a:solidFill>
                  <a:schemeClr val="bg2"/>
                </a:solidFill>
              </a:defRPr>
            </a:lvl1pPr>
          </a:lstStyle>
          <a:p>
            <a:endParaRPr lang="es-ES_tradnl" dirty="0"/>
          </a:p>
        </p:txBody>
      </p:sp>
      <p:sp>
        <p:nvSpPr>
          <p:cNvPr id="2320446" name="Rectangle 62"/>
          <p:cNvSpPr>
            <a:spLocks noGrp="1" noChangeArrowheads="1"/>
          </p:cNvSpPr>
          <p:nvPr>
            <p:ph type="ctrTitle"/>
          </p:nvPr>
        </p:nvSpPr>
        <p:spPr>
          <a:xfrm>
            <a:off x="2565214" y="2401705"/>
            <a:ext cx="6153150" cy="476250"/>
          </a:xfrm>
        </p:spPr>
        <p:txBody>
          <a:bodyPr>
            <a:spAutoFit/>
          </a:bodyPr>
          <a:lstStyle>
            <a:lvl1pPr>
              <a:defRPr sz="2800"/>
            </a:lvl1pPr>
          </a:lstStyle>
          <a:p>
            <a:r>
              <a:rPr lang="en-US" dirty="0"/>
              <a:t>Click to edit Master title style</a:t>
            </a:r>
          </a:p>
        </p:txBody>
      </p:sp>
      <p:sp>
        <p:nvSpPr>
          <p:cNvPr id="2320447" name="Line 63"/>
          <p:cNvSpPr>
            <a:spLocks noChangeShapeType="1"/>
          </p:cNvSpPr>
          <p:nvPr userDrawn="1"/>
        </p:nvSpPr>
        <p:spPr bwMode="auto">
          <a:xfrm rot="5400000">
            <a:off x="5746493" y="-396198"/>
            <a:ext cx="1" cy="6526077"/>
          </a:xfrm>
          <a:prstGeom prst="line">
            <a:avLst/>
          </a:prstGeom>
          <a:noFill/>
          <a:ln w="3175">
            <a:solidFill>
              <a:schemeClr val="tx2"/>
            </a:solidFill>
            <a:prstDash val="dash"/>
            <a:round/>
            <a:headEnd/>
            <a:tailEnd/>
          </a:ln>
          <a:effectLst/>
        </p:spPr>
        <p:txBody>
          <a:bodyPr wrap="none"/>
          <a:lstStyle/>
          <a:p>
            <a:endParaRPr lang="en-US"/>
          </a:p>
        </p:txBody>
      </p:sp>
      <p:pic>
        <p:nvPicPr>
          <p:cNvPr id="5" name="Picture 4"/>
          <p:cNvPicPr>
            <a:picLocks noChangeAspect="1"/>
          </p:cNvPicPr>
          <p:nvPr userDrawn="1"/>
        </p:nvPicPr>
        <p:blipFill rotWithShape="1">
          <a:blip r:embed="rId2">
            <a:extLst>
              <a:ext uri="{28A0092B-C50C-407E-A947-70E740481C1C}">
                <a14:useLocalDpi xmlns:a14="http://schemas.microsoft.com/office/drawing/2010/main" val="0"/>
              </a:ext>
            </a:extLst>
          </a:blip>
          <a:srcRect r="18759"/>
          <a:stretch/>
        </p:blipFill>
        <p:spPr>
          <a:xfrm>
            <a:off x="279155" y="1923612"/>
            <a:ext cx="2097014" cy="1603360"/>
          </a:xfrm>
          <a:prstGeom prst="rect">
            <a:avLst/>
          </a:prstGeom>
        </p:spPr>
      </p:pic>
      <p:cxnSp>
        <p:nvCxnSpPr>
          <p:cNvPr id="6" name="Straight Connector 5"/>
          <p:cNvCxnSpPr/>
          <p:nvPr userDrawn="1"/>
        </p:nvCxnSpPr>
        <p:spPr bwMode="auto">
          <a:xfrm flipH="1">
            <a:off x="2375638" y="1974852"/>
            <a:ext cx="15045" cy="1608929"/>
          </a:xfrm>
          <a:prstGeom prst="line">
            <a:avLst/>
          </a:prstGeom>
          <a:solidFill>
            <a:schemeClr val="accent1"/>
          </a:solidFill>
          <a:ln w="9525" cap="flat" cmpd="sng" algn="ctr">
            <a:solidFill>
              <a:schemeClr val="bg2"/>
            </a:solidFill>
            <a:prstDash val="solid"/>
            <a:round/>
            <a:headEnd type="none" w="med" len="med"/>
            <a:tailEnd type="none" w="med" len="med"/>
          </a:ln>
          <a:effectLst>
            <a:outerShdw blurRad="50800" dist="38100" dir="2700000" algn="tl" rotWithShape="0">
              <a:prstClr val="black">
                <a:alpha val="40000"/>
              </a:prstClr>
            </a:outerShdw>
          </a:effectLst>
        </p:spPr>
      </p:cxnSp>
      <p:sp>
        <p:nvSpPr>
          <p:cNvPr id="7" name="Text Box 13"/>
          <p:cNvSpPr txBox="1">
            <a:spLocks noChangeArrowheads="1"/>
          </p:cNvSpPr>
          <p:nvPr userDrawn="1"/>
        </p:nvSpPr>
        <p:spPr bwMode="auto">
          <a:xfrm>
            <a:off x="5829301" y="4943118"/>
            <a:ext cx="2211118" cy="369332"/>
          </a:xfrm>
          <a:prstGeom prst="rect">
            <a:avLst/>
          </a:prstGeom>
          <a:noFill/>
          <a:ln w="9525">
            <a:noFill/>
            <a:miter lim="800000"/>
            <a:headEnd/>
            <a:tailEnd/>
          </a:ln>
          <a:effectLst/>
        </p:spPr>
        <p:txBody>
          <a:bodyPr wrap="none" anchor="b">
            <a:spAutoFit/>
          </a:bodyPr>
          <a:lstStyle/>
          <a:p>
            <a:pPr algn="l">
              <a:lnSpc>
                <a:spcPct val="90000"/>
              </a:lnSpc>
              <a:spcBef>
                <a:spcPct val="0"/>
              </a:spcBef>
            </a:pPr>
            <a:r>
              <a:rPr lang="en-US" sz="2000" b="1" dirty="0" smtClean="0">
                <a:solidFill>
                  <a:schemeClr val="bg2"/>
                </a:solidFill>
              </a:rPr>
              <a:t>Nguyen Van Duc</a:t>
            </a:r>
          </a:p>
        </p:txBody>
      </p:sp>
      <p:sp>
        <p:nvSpPr>
          <p:cNvPr id="8" name="Text Box 13"/>
          <p:cNvSpPr txBox="1">
            <a:spLocks noChangeArrowheads="1"/>
          </p:cNvSpPr>
          <p:nvPr userDrawn="1"/>
        </p:nvSpPr>
        <p:spPr bwMode="auto">
          <a:xfrm>
            <a:off x="5829300" y="5304601"/>
            <a:ext cx="1378527" cy="701731"/>
          </a:xfrm>
          <a:prstGeom prst="rect">
            <a:avLst/>
          </a:prstGeom>
          <a:noFill/>
          <a:ln w="9525">
            <a:noFill/>
            <a:miter lim="800000"/>
            <a:headEnd/>
            <a:tailEnd/>
          </a:ln>
          <a:effectLst/>
        </p:spPr>
        <p:txBody>
          <a:bodyPr wrap="square" anchor="b">
            <a:spAutoFit/>
          </a:bodyPr>
          <a:lstStyle/>
          <a:p>
            <a:pPr algn="l">
              <a:lnSpc>
                <a:spcPct val="90000"/>
              </a:lnSpc>
              <a:spcBef>
                <a:spcPct val="0"/>
              </a:spcBef>
            </a:pPr>
            <a:r>
              <a:rPr lang="en-IE" sz="1600" dirty="0" smtClean="0">
                <a:solidFill>
                  <a:schemeClr val="bg2">
                    <a:lumMod val="75000"/>
                  </a:schemeClr>
                </a:solidFill>
              </a:rPr>
              <a:t>Student ID</a:t>
            </a:r>
          </a:p>
          <a:p>
            <a:pPr algn="l">
              <a:lnSpc>
                <a:spcPct val="90000"/>
              </a:lnSpc>
              <a:spcBef>
                <a:spcPct val="0"/>
              </a:spcBef>
            </a:pPr>
            <a:r>
              <a:rPr lang="en-IE" sz="1600" dirty="0" smtClean="0">
                <a:solidFill>
                  <a:schemeClr val="bg2">
                    <a:lumMod val="75000"/>
                  </a:schemeClr>
                </a:solidFill>
              </a:rPr>
              <a:t>Supervisor</a:t>
            </a:r>
          </a:p>
          <a:p>
            <a:pPr algn="l">
              <a:lnSpc>
                <a:spcPct val="90000"/>
              </a:lnSpc>
              <a:spcBef>
                <a:spcPct val="0"/>
              </a:spcBef>
            </a:pPr>
            <a:endParaRPr lang="en-US" dirty="0">
              <a:solidFill>
                <a:schemeClr val="bg2">
                  <a:lumMod val="75000"/>
                </a:schemeClr>
              </a:solidFill>
            </a:endParaRPr>
          </a:p>
        </p:txBody>
      </p:sp>
      <p:sp>
        <p:nvSpPr>
          <p:cNvPr id="9" name="TextBox 8"/>
          <p:cNvSpPr txBox="1"/>
          <p:nvPr userDrawn="1"/>
        </p:nvSpPr>
        <p:spPr>
          <a:xfrm>
            <a:off x="6865585" y="5315195"/>
            <a:ext cx="2116670" cy="535531"/>
          </a:xfrm>
          <a:prstGeom prst="rect">
            <a:avLst/>
          </a:prstGeom>
          <a:noFill/>
        </p:spPr>
        <p:txBody>
          <a:bodyPr wrap="none" rtlCol="0">
            <a:spAutoFit/>
          </a:bodyPr>
          <a:lstStyle/>
          <a:p>
            <a:pPr algn="l">
              <a:lnSpc>
                <a:spcPct val="90000"/>
              </a:lnSpc>
              <a:spcBef>
                <a:spcPct val="0"/>
              </a:spcBef>
            </a:pPr>
            <a:r>
              <a:rPr lang="en-IE" sz="1600" dirty="0">
                <a:solidFill>
                  <a:schemeClr val="bg2">
                    <a:lumMod val="75000"/>
                  </a:schemeClr>
                </a:solidFill>
              </a:rPr>
              <a:t>: </a:t>
            </a:r>
            <a:r>
              <a:rPr lang="en-IE" sz="1600" dirty="0" smtClean="0">
                <a:solidFill>
                  <a:schemeClr val="bg2">
                    <a:lumMod val="75000"/>
                  </a:schemeClr>
                </a:solidFill>
              </a:rPr>
              <a:t>s3411503</a:t>
            </a:r>
            <a:endParaRPr lang="en-IE" sz="1600" dirty="0">
              <a:solidFill>
                <a:schemeClr val="bg2">
                  <a:lumMod val="75000"/>
                </a:schemeClr>
              </a:solidFill>
            </a:endParaRPr>
          </a:p>
          <a:p>
            <a:pPr algn="l">
              <a:lnSpc>
                <a:spcPct val="90000"/>
              </a:lnSpc>
              <a:spcBef>
                <a:spcPct val="0"/>
              </a:spcBef>
            </a:pPr>
            <a:r>
              <a:rPr lang="en-IE" sz="1600" dirty="0">
                <a:solidFill>
                  <a:schemeClr val="bg2">
                    <a:lumMod val="75000"/>
                  </a:schemeClr>
                </a:solidFill>
              </a:rPr>
              <a:t>: </a:t>
            </a:r>
            <a:r>
              <a:rPr lang="en-IE" sz="1600" dirty="0" smtClean="0">
                <a:solidFill>
                  <a:schemeClr val="bg2">
                    <a:lumMod val="75000"/>
                  </a:schemeClr>
                </a:solidFill>
              </a:rPr>
              <a:t>Mdm. Chew </a:t>
            </a:r>
            <a:r>
              <a:rPr lang="en-IE" sz="1600" dirty="0" err="1" smtClean="0">
                <a:solidFill>
                  <a:schemeClr val="bg2">
                    <a:lumMod val="75000"/>
                  </a:schemeClr>
                </a:solidFill>
              </a:rPr>
              <a:t>MoiTin</a:t>
            </a:r>
            <a:r>
              <a:rPr lang="en-IE" sz="1600" dirty="0" smtClean="0">
                <a:solidFill>
                  <a:schemeClr val="bg2">
                    <a:lumMod val="75000"/>
                  </a:schemeClr>
                </a:solidFill>
              </a:rPr>
              <a:t> </a:t>
            </a:r>
            <a:endParaRPr lang="en-IE" sz="1600" dirty="0">
              <a:solidFill>
                <a:schemeClr val="bg2">
                  <a:lumMod val="75000"/>
                </a:schemeClr>
              </a:solidFill>
            </a:endParaRPr>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0"/>
          </p:nvPr>
        </p:nvSpPr>
        <p:spPr/>
        <p:txBody>
          <a:bodyPr/>
          <a:lstStyle>
            <a:lvl1pPr>
              <a:defRPr/>
            </a:lvl1pPr>
          </a:lstStyle>
          <a:p>
            <a:fld id="{6B2BE86D-DACF-45C9-8664-D1E9D9CA9929}" type="slidenum">
              <a:rPr lang="en-US"/>
              <a:pPr/>
              <a:t>‹#›</a:t>
            </a:fld>
            <a:endParaRPr lang="en-US"/>
          </a:p>
        </p:txBody>
      </p:sp>
    </p:spTree>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361950"/>
            <a:ext cx="2057400" cy="59150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5613" y="361950"/>
            <a:ext cx="6021387" cy="59150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0"/>
          </p:nvPr>
        </p:nvSpPr>
        <p:spPr/>
        <p:txBody>
          <a:bodyPr/>
          <a:lstStyle>
            <a:lvl1pPr>
              <a:defRPr/>
            </a:lvl1pPr>
          </a:lstStyle>
          <a:p>
            <a:fld id="{F82BE9AF-7F9C-4370-B1EC-9FF09C9A5ED1}" type="slidenum">
              <a:rPr lang="en-US"/>
              <a:pPr/>
              <a:t>‹#›</a:t>
            </a:fld>
            <a:endParaRPr lang="en-US"/>
          </a:p>
        </p:txBody>
      </p:sp>
    </p:spTree>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685800" y="463550"/>
            <a:ext cx="7770813" cy="1433513"/>
          </a:xfrm>
          <a:prstGeom prst="rect">
            <a:avLst/>
          </a:prstGeom>
        </p:spPr>
        <p:txBody>
          <a:bodyPr/>
          <a:lstStyle/>
          <a:p>
            <a:r>
              <a:rPr lang="en-US" smtClean="0"/>
              <a:t>Click to edit Master title style</a:t>
            </a:r>
            <a:endParaRPr lang="en-US"/>
          </a:p>
        </p:txBody>
      </p:sp>
      <p:sp>
        <p:nvSpPr>
          <p:cNvPr id="3" name="Rectangle 3"/>
          <p:cNvSpPr>
            <a:spLocks noGrp="1" noChangeArrowheads="1"/>
          </p:cNvSpPr>
          <p:nvPr>
            <p:ph type="dt" idx="10"/>
          </p:nvPr>
        </p:nvSpPr>
        <p:spPr>
          <a:xfrm>
            <a:off x="685800" y="6248400"/>
            <a:ext cx="1903413" cy="455613"/>
          </a:xfrm>
          <a:prstGeom prst="rect">
            <a:avLst/>
          </a:prstGeom>
        </p:spPr>
        <p:txBody>
          <a:bodyPr/>
          <a:lstStyle>
            <a:lvl1pPr>
              <a:defRPr>
                <a:latin typeface="Arial" pitchFamily="34" charset="0"/>
                <a:ea typeface="+mn-ea"/>
                <a:cs typeface="Arial" pitchFamily="34" charset="0"/>
              </a:defRPr>
            </a:lvl1pPr>
          </a:lstStyle>
          <a:p>
            <a:pPr>
              <a:defRPr/>
            </a:pPr>
            <a:endParaRPr lang="en-US"/>
          </a:p>
        </p:txBody>
      </p:sp>
      <p:sp>
        <p:nvSpPr>
          <p:cNvPr id="4" name="Rectangle 4"/>
          <p:cNvSpPr>
            <a:spLocks noGrp="1" noChangeArrowheads="1"/>
          </p:cNvSpPr>
          <p:nvPr>
            <p:ph type="ftr" idx="11"/>
          </p:nvPr>
        </p:nvSpPr>
        <p:spPr>
          <a:xfrm>
            <a:off x="3124200" y="6248400"/>
            <a:ext cx="2894013" cy="455613"/>
          </a:xfrm>
          <a:prstGeom prst="rect">
            <a:avLst/>
          </a:prstGeom>
        </p:spPr>
        <p:txBody>
          <a:bodyPr/>
          <a:lstStyle>
            <a:lvl1pPr>
              <a:defRPr>
                <a:latin typeface="Arial" pitchFamily="34" charset="0"/>
                <a:ea typeface="+mn-ea"/>
                <a:cs typeface="Arial" pitchFamily="34" charset="0"/>
              </a:defRPr>
            </a:lvl1pPr>
          </a:lstStyle>
          <a:p>
            <a:pPr>
              <a:defRPr/>
            </a:pPr>
            <a:endParaRPr lang="en-US"/>
          </a:p>
        </p:txBody>
      </p:sp>
    </p:spTree>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5613" y="374307"/>
            <a:ext cx="8231187" cy="59150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3" name="Slide Number Placeholder 2"/>
          <p:cNvSpPr>
            <a:spLocks noGrp="1"/>
          </p:cNvSpPr>
          <p:nvPr>
            <p:ph type="sldNum" sz="quarter" idx="10"/>
          </p:nvPr>
        </p:nvSpPr>
        <p:spPr/>
        <p:txBody>
          <a:bodyPr/>
          <a:lstStyle/>
          <a:p>
            <a:fld id="{49B0A9DD-4412-487C-A38B-307F8A51E2AD}" type="slidenum">
              <a:rPr lang="en-US" smtClean="0"/>
              <a:pPr/>
              <a:t>‹#›</a:t>
            </a:fld>
            <a:endParaRPr lang="en-US"/>
          </a:p>
        </p:txBody>
      </p:sp>
    </p:spTree>
    <p:extLst>
      <p:ext uri="{BB962C8B-B14F-4D97-AF65-F5344CB8AC3E}">
        <p14:creationId xmlns:p14="http://schemas.microsoft.com/office/powerpoint/2010/main" val="4144426578"/>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501635" name="Rectangle 3"/>
          <p:cNvSpPr>
            <a:spLocks noChangeArrowheads="1"/>
          </p:cNvSpPr>
          <p:nvPr userDrawn="1"/>
        </p:nvSpPr>
        <p:spPr bwMode="auto">
          <a:xfrm>
            <a:off x="0" y="0"/>
            <a:ext cx="9144000" cy="6858000"/>
          </a:xfrm>
          <a:prstGeom prst="rect">
            <a:avLst/>
          </a:prstGeom>
          <a:solidFill>
            <a:schemeClr val="accent1"/>
          </a:solidFill>
          <a:ln w="9525" algn="ctr">
            <a:solidFill>
              <a:schemeClr val="tx1"/>
            </a:solidFill>
            <a:miter lim="800000"/>
            <a:headEnd/>
            <a:tailEnd/>
          </a:ln>
          <a:effectLst/>
        </p:spPr>
        <p:txBody>
          <a:bodyPr wrap="none" anchor="ctr">
            <a:spAutoFit/>
          </a:bodyPr>
          <a:lstStyle/>
          <a:p>
            <a:endParaRPr lang="en-US"/>
          </a:p>
        </p:txBody>
      </p:sp>
      <p:pic>
        <p:nvPicPr>
          <p:cNvPr id="2501636" name="Picture 4" descr="logo_white_6percent"/>
          <p:cNvPicPr>
            <a:picLocks noChangeAspect="1" noChangeArrowheads="1"/>
          </p:cNvPicPr>
          <p:nvPr userDrawn="1"/>
        </p:nvPicPr>
        <p:blipFill>
          <a:blip r:embed="rId2" cstate="screen"/>
          <a:srcRect l="1199" r="6715" b="23799"/>
          <a:stretch>
            <a:fillRect/>
          </a:stretch>
        </p:blipFill>
        <p:spPr bwMode="auto">
          <a:xfrm>
            <a:off x="0" y="4337050"/>
            <a:ext cx="9120188" cy="2546350"/>
          </a:xfrm>
          <a:prstGeom prst="rect">
            <a:avLst/>
          </a:prstGeom>
          <a:noFill/>
          <a:ln w="9525">
            <a:noFill/>
            <a:miter lim="800000"/>
            <a:headEnd/>
            <a:tailEnd/>
          </a:ln>
        </p:spPr>
      </p:pic>
      <p:sp>
        <p:nvSpPr>
          <p:cNvPr id="2501637" name="Line 5"/>
          <p:cNvSpPr>
            <a:spLocks noChangeShapeType="1"/>
          </p:cNvSpPr>
          <p:nvPr userDrawn="1"/>
        </p:nvSpPr>
        <p:spPr bwMode="auto">
          <a:xfrm rot="5400000" flipH="1">
            <a:off x="5941219" y="526256"/>
            <a:ext cx="1588" cy="6403975"/>
          </a:xfrm>
          <a:prstGeom prst="line">
            <a:avLst/>
          </a:prstGeom>
          <a:noFill/>
          <a:ln w="3175">
            <a:solidFill>
              <a:schemeClr val="bg1"/>
            </a:solidFill>
            <a:prstDash val="dash"/>
            <a:round/>
            <a:headEnd/>
            <a:tailEnd/>
          </a:ln>
          <a:effectLst/>
        </p:spPr>
        <p:txBody>
          <a:bodyPr wrap="none"/>
          <a:lstStyle/>
          <a:p>
            <a:endParaRPr lang="en-US"/>
          </a:p>
        </p:txBody>
      </p:sp>
      <p:sp>
        <p:nvSpPr>
          <p:cNvPr id="2501638" name="Rectangle 6"/>
          <p:cNvSpPr>
            <a:spLocks noGrp="1" noChangeArrowheads="1"/>
          </p:cNvSpPr>
          <p:nvPr>
            <p:ph type="ctrTitle"/>
          </p:nvPr>
        </p:nvSpPr>
        <p:spPr/>
        <p:txBody>
          <a:bodyPr/>
          <a:lstStyle>
            <a:lvl1pPr>
              <a:defRPr/>
            </a:lvl1pPr>
          </a:lstStyle>
          <a:p>
            <a:r>
              <a:rPr lang="en-GB"/>
              <a:t>Click to edit Master title style</a:t>
            </a:r>
          </a:p>
        </p:txBody>
      </p:sp>
      <p:sp>
        <p:nvSpPr>
          <p:cNvPr id="2501639" name="Rectangle 7"/>
          <p:cNvSpPr>
            <a:spLocks noGrp="1" noChangeArrowheads="1"/>
          </p:cNvSpPr>
          <p:nvPr>
            <p:ph type="subTitle" idx="1"/>
          </p:nvPr>
        </p:nvSpPr>
        <p:spPr/>
        <p:txBody>
          <a:bodyPr/>
          <a:lstStyle>
            <a:lvl1pPr>
              <a:defRPr/>
            </a:lvl1pPr>
          </a:lstStyle>
          <a:p>
            <a:r>
              <a:rPr lang="en-GB"/>
              <a:t>Click to edit Master subtitle style</a:t>
            </a:r>
          </a:p>
        </p:txBody>
      </p:sp>
      <p:sp>
        <p:nvSpPr>
          <p:cNvPr id="2501640" name="Text Box 8"/>
          <p:cNvSpPr txBox="1">
            <a:spLocks noChangeArrowheads="1"/>
          </p:cNvSpPr>
          <p:nvPr userDrawn="1"/>
        </p:nvSpPr>
        <p:spPr bwMode="auto">
          <a:xfrm>
            <a:off x="6561138" y="6556375"/>
            <a:ext cx="1809750" cy="214313"/>
          </a:xfrm>
          <a:prstGeom prst="rect">
            <a:avLst/>
          </a:prstGeom>
          <a:noFill/>
          <a:ln w="9525" algn="ctr">
            <a:noFill/>
            <a:miter lim="800000"/>
            <a:headEnd/>
            <a:tailEnd/>
          </a:ln>
          <a:effectLst/>
        </p:spPr>
        <p:txBody>
          <a:bodyPr wrap="none">
            <a:spAutoFit/>
          </a:bodyPr>
          <a:lstStyle/>
          <a:p>
            <a:pPr algn="r">
              <a:spcBef>
                <a:spcPct val="0"/>
              </a:spcBef>
            </a:pPr>
            <a:r>
              <a:rPr lang="en-US" sz="800">
                <a:solidFill>
                  <a:schemeClr val="bg1"/>
                </a:solidFill>
                <a:cs typeface="Arial" charset="0"/>
              </a:rPr>
              <a:t>Google Confidential and Proprietary</a:t>
            </a:r>
          </a:p>
        </p:txBody>
      </p:sp>
      <p:sp>
        <p:nvSpPr>
          <p:cNvPr id="2501641" name="Rectangle 9"/>
          <p:cNvSpPr>
            <a:spLocks noGrp="1" noChangeArrowheads="1"/>
          </p:cNvSpPr>
          <p:nvPr>
            <p:ph type="sldNum" sz="quarter" idx="4"/>
          </p:nvPr>
        </p:nvSpPr>
        <p:spPr/>
        <p:txBody>
          <a:bodyPr/>
          <a:lstStyle>
            <a:lvl1pPr>
              <a:defRPr/>
            </a:lvl1pPr>
          </a:lstStyle>
          <a:p>
            <a:fld id="{CD141607-5C8E-4FAD-B68B-C99F4447C38D}" type="slidenum">
              <a:rPr lang="en-US"/>
              <a:pPr/>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0"/>
          </p:nvPr>
        </p:nvSpPr>
        <p:spPr/>
        <p:txBody>
          <a:bodyPr/>
          <a:lstStyle>
            <a:lvl1pPr>
              <a:defRPr/>
            </a:lvl1pPr>
          </a:lstStyle>
          <a:p>
            <a:fld id="{86E4E600-3431-4CE6-8F93-13C1A51BC305}" type="slidenum">
              <a:rPr lang="en-US"/>
              <a:pPr/>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Slide Number Placeholder 3"/>
          <p:cNvSpPr>
            <a:spLocks noGrp="1"/>
          </p:cNvSpPr>
          <p:nvPr>
            <p:ph type="sldNum" sz="quarter" idx="10"/>
          </p:nvPr>
        </p:nvSpPr>
        <p:spPr/>
        <p:txBody>
          <a:bodyPr/>
          <a:lstStyle>
            <a:lvl1pPr>
              <a:defRPr/>
            </a:lvl1pPr>
          </a:lstStyle>
          <a:p>
            <a:fld id="{BEA42315-CB63-47F7-AFB5-91C721CCAEAB}" type="slidenum">
              <a:rPr lang="en-US"/>
              <a:pPr/>
              <a:t>‹#›</a:t>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2659063" y="3730625"/>
            <a:ext cx="3041650" cy="3365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853113" y="3730625"/>
            <a:ext cx="3043237" cy="3365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4"/>
          <p:cNvSpPr>
            <a:spLocks noGrp="1"/>
          </p:cNvSpPr>
          <p:nvPr>
            <p:ph type="sldNum" sz="quarter" idx="10"/>
          </p:nvPr>
        </p:nvSpPr>
        <p:spPr/>
        <p:txBody>
          <a:bodyPr/>
          <a:lstStyle>
            <a:lvl1pPr>
              <a:defRPr/>
            </a:lvl1pPr>
          </a:lstStyle>
          <a:p>
            <a:fld id="{7FA9AEE4-64D8-4458-9D00-671FE017F58F}" type="slidenum">
              <a:rPr lang="en-US"/>
              <a:pPr/>
              <a:t>‹#›</a:t>
            </a:fld>
            <a:endParaRPr 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6"/>
          <p:cNvSpPr>
            <a:spLocks noGrp="1"/>
          </p:cNvSpPr>
          <p:nvPr>
            <p:ph type="sldNum" sz="quarter" idx="10"/>
          </p:nvPr>
        </p:nvSpPr>
        <p:spPr/>
        <p:txBody>
          <a:bodyPr/>
          <a:lstStyle>
            <a:lvl1pPr>
              <a:defRPr/>
            </a:lvl1pPr>
          </a:lstStyle>
          <a:p>
            <a:fld id="{380DB7D8-8DF9-4147-ADEA-2D232443D5F9}" type="slidenum">
              <a:rPr lang="en-US"/>
              <a:pPr/>
              <a:t>‹#›</a:t>
            </a:fld>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p:txBody>
          <a:bodyPr/>
          <a:lstStyle>
            <a:lvl1pPr>
              <a:defRPr/>
            </a:lvl1pPr>
          </a:lstStyle>
          <a:p>
            <a:fld id="{BAF38631-2FFE-4945-9CA1-A729598D85F8}" type="slidenum">
              <a:rPr lang="en-US"/>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0"/>
          </p:nvPr>
        </p:nvSpPr>
        <p:spPr/>
        <p:txBody>
          <a:bodyPr/>
          <a:lstStyle>
            <a:lvl1pPr>
              <a:defRPr/>
            </a:lvl1pPr>
          </a:lstStyle>
          <a:p>
            <a:fld id="{9C625FF0-82BB-4D36-82EA-3F3731939CDF}" type="slidenum">
              <a:rPr lang="en-US"/>
              <a:pPr/>
              <a:t>‹#›</a:t>
            </a:fld>
            <a:endParaRPr lang="en-US"/>
          </a:p>
        </p:txBody>
      </p:sp>
      <p:pic>
        <p:nvPicPr>
          <p:cNvPr id="5" name="Picture 4"/>
          <p:cNvPicPr>
            <a:picLocks noChangeAspect="1"/>
          </p:cNvPicPr>
          <p:nvPr userDrawn="1"/>
        </p:nvPicPr>
        <p:blipFill rotWithShape="1">
          <a:blip r:embed="rId2">
            <a:extLst>
              <a:ext uri="{28A0092B-C50C-407E-A947-70E740481C1C}">
                <a14:useLocalDpi xmlns:a14="http://schemas.microsoft.com/office/drawing/2010/main" val="0"/>
              </a:ext>
            </a:extLst>
          </a:blip>
          <a:srcRect r="19331"/>
          <a:stretch/>
        </p:blipFill>
        <p:spPr>
          <a:xfrm>
            <a:off x="7502570" y="12249"/>
            <a:ext cx="1628730" cy="824364"/>
          </a:xfrm>
          <a:prstGeom prst="rect">
            <a:avLst/>
          </a:prstGeom>
        </p:spPr>
      </p:pic>
      <p:sp>
        <p:nvSpPr>
          <p:cNvPr id="6" name="Rectangle 5"/>
          <p:cNvSpPr/>
          <p:nvPr userDrawn="1"/>
        </p:nvSpPr>
        <p:spPr>
          <a:xfrm>
            <a:off x="358346" y="6548438"/>
            <a:ext cx="5881816" cy="276999"/>
          </a:xfrm>
          <a:prstGeom prst="rect">
            <a:avLst/>
          </a:prstGeom>
        </p:spPr>
        <p:txBody>
          <a:bodyPr wrap="square">
            <a:spAutoFit/>
          </a:bodyPr>
          <a:lstStyle/>
          <a:p>
            <a:r>
              <a:rPr lang="en-US" dirty="0" smtClean="0">
                <a:solidFill>
                  <a:srgbClr val="000000"/>
                </a:solidFill>
                <a:effectLst>
                  <a:outerShdw blurRad="38100" dist="38100" dir="2700000" algn="tl">
                    <a:srgbClr val="000000">
                      <a:alpha val="43137"/>
                    </a:srgbClr>
                  </a:outerShdw>
                </a:effectLst>
              </a:rPr>
              <a:t>Duc </a:t>
            </a:r>
            <a:r>
              <a:rPr lang="en-US" dirty="0" err="1" smtClean="0">
                <a:solidFill>
                  <a:srgbClr val="000000"/>
                </a:solidFill>
                <a:effectLst>
                  <a:outerShdw blurRad="38100" dist="38100" dir="2700000" algn="tl">
                    <a:srgbClr val="000000">
                      <a:alpha val="43137"/>
                    </a:srgbClr>
                  </a:outerShdw>
                </a:effectLst>
              </a:rPr>
              <a:t>V.Nguyen</a:t>
            </a:r>
            <a:r>
              <a:rPr lang="en-US" dirty="0" smtClean="0">
                <a:solidFill>
                  <a:srgbClr val="000000"/>
                </a:solidFill>
                <a:effectLst>
                  <a:outerShdw blurRad="38100" dist="38100" dir="2700000" algn="tl">
                    <a:srgbClr val="000000">
                      <a:alpha val="43137"/>
                    </a:srgbClr>
                  </a:outerShdw>
                </a:effectLst>
              </a:rPr>
              <a:t> </a:t>
            </a:r>
            <a:r>
              <a:rPr lang="en-US" dirty="0" smtClean="0"/>
              <a:t>|  Vietnamese Sign Language Reader using Intel Creative Senz3D</a:t>
            </a:r>
            <a:endParaRPr lang="en-US" dirty="0"/>
          </a:p>
        </p:txBody>
      </p:sp>
    </p:spTree>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lvl1pPr>
              <a:defRPr/>
            </a:lvl1pPr>
          </a:lstStyle>
          <a:p>
            <a:fld id="{14477703-1FC9-4E5E-9684-A2C7B2E7109F}" type="slidenum">
              <a:rPr lang="en-US"/>
              <a:pPr/>
              <a:t>‹#›</a:t>
            </a:fld>
            <a:endParaRPr 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sz="quarter" idx="10"/>
          </p:nvPr>
        </p:nvSpPr>
        <p:spPr/>
        <p:txBody>
          <a:bodyPr/>
          <a:lstStyle>
            <a:lvl1pPr>
              <a:defRPr/>
            </a:lvl1pPr>
          </a:lstStyle>
          <a:p>
            <a:fld id="{E68F2AF4-EC83-4027-A2A2-A17290590696}" type="slidenum">
              <a:rPr lang="en-US"/>
              <a:pPr/>
              <a:t>‹#›</a:t>
            </a:fld>
            <a:endParaRPr 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sz="quarter" idx="10"/>
          </p:nvPr>
        </p:nvSpPr>
        <p:spPr/>
        <p:txBody>
          <a:bodyPr/>
          <a:lstStyle>
            <a:lvl1pPr>
              <a:defRPr/>
            </a:lvl1pPr>
          </a:lstStyle>
          <a:p>
            <a:fld id="{50B24CFF-ED11-4852-B379-00630DF6C587}" type="slidenum">
              <a:rPr lang="en-US"/>
              <a:pPr/>
              <a:t>‹#›</a:t>
            </a:fld>
            <a:endParaRPr 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0"/>
          </p:nvPr>
        </p:nvSpPr>
        <p:spPr/>
        <p:txBody>
          <a:bodyPr/>
          <a:lstStyle>
            <a:lvl1pPr>
              <a:defRPr/>
            </a:lvl1pPr>
          </a:lstStyle>
          <a:p>
            <a:fld id="{F3C87E13-694A-4C00-8EAA-59E3F49AC09D}" type="slidenum">
              <a:rPr lang="en-US"/>
              <a:pPr/>
              <a:t>‹#›</a:t>
            </a:fld>
            <a:endParaRPr 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337425" y="3259138"/>
            <a:ext cx="1558925" cy="808037"/>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2659063" y="3259138"/>
            <a:ext cx="4525962" cy="80803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0"/>
          </p:nvPr>
        </p:nvSpPr>
        <p:spPr/>
        <p:txBody>
          <a:bodyPr/>
          <a:lstStyle>
            <a:lvl1pPr>
              <a:defRPr/>
            </a:lvl1pPr>
          </a:lstStyle>
          <a:p>
            <a:fld id="{EA88ED57-7DA6-45FF-83CB-9F2BAEA6B54B}" type="slidenum">
              <a:rPr lang="en-US"/>
              <a:pPr/>
              <a:t>‹#›</a:t>
            </a:fld>
            <a:endParaRPr 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503682" name="Group 2"/>
          <p:cNvGrpSpPr>
            <a:grpSpLocks/>
          </p:cNvGrpSpPr>
          <p:nvPr userDrawn="1"/>
        </p:nvGrpSpPr>
        <p:grpSpPr bwMode="auto">
          <a:xfrm>
            <a:off x="0" y="0"/>
            <a:ext cx="9144000" cy="6883400"/>
            <a:chOff x="0" y="0"/>
            <a:chExt cx="5760" cy="4336"/>
          </a:xfrm>
        </p:grpSpPr>
        <p:sp>
          <p:nvSpPr>
            <p:cNvPr id="2503683" name="Rectangle 3"/>
            <p:cNvSpPr>
              <a:spLocks noChangeArrowheads="1"/>
            </p:cNvSpPr>
            <p:nvPr userDrawn="1"/>
          </p:nvSpPr>
          <p:spPr bwMode="auto">
            <a:xfrm>
              <a:off x="0" y="0"/>
              <a:ext cx="5760" cy="4320"/>
            </a:xfrm>
            <a:prstGeom prst="rect">
              <a:avLst/>
            </a:prstGeom>
            <a:solidFill>
              <a:schemeClr val="hlink"/>
            </a:solidFill>
            <a:ln w="9525" algn="ctr">
              <a:solidFill>
                <a:schemeClr val="tx1"/>
              </a:solidFill>
              <a:miter lim="800000"/>
              <a:headEnd/>
              <a:tailEnd/>
            </a:ln>
            <a:effectLst/>
          </p:spPr>
          <p:txBody>
            <a:bodyPr wrap="none" anchor="ctr">
              <a:spAutoFit/>
            </a:bodyPr>
            <a:lstStyle/>
            <a:p>
              <a:endParaRPr lang="en-US"/>
            </a:p>
          </p:txBody>
        </p:sp>
        <p:pic>
          <p:nvPicPr>
            <p:cNvPr id="2503684" name="Picture 4" descr="logo_white_6percent"/>
            <p:cNvPicPr>
              <a:picLocks noChangeAspect="1" noChangeArrowheads="1"/>
            </p:cNvPicPr>
            <p:nvPr userDrawn="1"/>
          </p:nvPicPr>
          <p:blipFill>
            <a:blip r:embed="rId2" cstate="screen"/>
            <a:srcRect l="1199" r="6715" b="23799"/>
            <a:stretch>
              <a:fillRect/>
            </a:stretch>
          </p:blipFill>
          <p:spPr bwMode="auto">
            <a:xfrm>
              <a:off x="0" y="2732"/>
              <a:ext cx="5745" cy="1604"/>
            </a:xfrm>
            <a:prstGeom prst="rect">
              <a:avLst/>
            </a:prstGeom>
            <a:solidFill>
              <a:schemeClr val="hlink"/>
            </a:solidFill>
            <a:ln w="9525">
              <a:noFill/>
              <a:miter lim="800000"/>
              <a:headEnd/>
              <a:tailEnd/>
            </a:ln>
          </p:spPr>
        </p:pic>
      </p:grpSp>
      <p:sp>
        <p:nvSpPr>
          <p:cNvPr id="2503685" name="Line 5"/>
          <p:cNvSpPr>
            <a:spLocks noChangeShapeType="1"/>
          </p:cNvSpPr>
          <p:nvPr userDrawn="1"/>
        </p:nvSpPr>
        <p:spPr bwMode="auto">
          <a:xfrm rot="5400000" flipH="1">
            <a:off x="5941219" y="526256"/>
            <a:ext cx="1588" cy="6403975"/>
          </a:xfrm>
          <a:prstGeom prst="line">
            <a:avLst/>
          </a:prstGeom>
          <a:noFill/>
          <a:ln w="3175">
            <a:solidFill>
              <a:schemeClr val="bg1"/>
            </a:solidFill>
            <a:prstDash val="dash"/>
            <a:round/>
            <a:headEnd/>
            <a:tailEnd/>
          </a:ln>
          <a:effectLst/>
        </p:spPr>
        <p:txBody>
          <a:bodyPr wrap="none"/>
          <a:lstStyle/>
          <a:p>
            <a:endParaRPr lang="en-US"/>
          </a:p>
        </p:txBody>
      </p:sp>
      <p:sp>
        <p:nvSpPr>
          <p:cNvPr id="2503686" name="Rectangle 6"/>
          <p:cNvSpPr>
            <a:spLocks noGrp="1" noChangeArrowheads="1"/>
          </p:cNvSpPr>
          <p:nvPr>
            <p:ph type="ctrTitle"/>
          </p:nvPr>
        </p:nvSpPr>
        <p:spPr/>
        <p:txBody>
          <a:bodyPr/>
          <a:lstStyle>
            <a:lvl1pPr>
              <a:defRPr/>
            </a:lvl1pPr>
          </a:lstStyle>
          <a:p>
            <a:r>
              <a:rPr lang="en-GB"/>
              <a:t>Click to edit Master title style</a:t>
            </a:r>
          </a:p>
        </p:txBody>
      </p:sp>
      <p:sp>
        <p:nvSpPr>
          <p:cNvPr id="2503687" name="Rectangle 7"/>
          <p:cNvSpPr>
            <a:spLocks noGrp="1" noChangeArrowheads="1"/>
          </p:cNvSpPr>
          <p:nvPr>
            <p:ph type="subTitle" idx="1"/>
          </p:nvPr>
        </p:nvSpPr>
        <p:spPr/>
        <p:txBody>
          <a:bodyPr/>
          <a:lstStyle>
            <a:lvl1pPr>
              <a:defRPr/>
            </a:lvl1pPr>
          </a:lstStyle>
          <a:p>
            <a:r>
              <a:rPr lang="en-GB"/>
              <a:t>Click to edit Master subtitle style</a:t>
            </a:r>
          </a:p>
        </p:txBody>
      </p:sp>
      <p:sp>
        <p:nvSpPr>
          <p:cNvPr id="2503688" name="Text Box 8"/>
          <p:cNvSpPr txBox="1">
            <a:spLocks noChangeArrowheads="1"/>
          </p:cNvSpPr>
          <p:nvPr userDrawn="1"/>
        </p:nvSpPr>
        <p:spPr bwMode="auto">
          <a:xfrm>
            <a:off x="6561138" y="6556375"/>
            <a:ext cx="1809750" cy="214313"/>
          </a:xfrm>
          <a:prstGeom prst="rect">
            <a:avLst/>
          </a:prstGeom>
          <a:noFill/>
          <a:ln w="9525" algn="ctr">
            <a:noFill/>
            <a:miter lim="800000"/>
            <a:headEnd/>
            <a:tailEnd/>
          </a:ln>
          <a:effectLst/>
        </p:spPr>
        <p:txBody>
          <a:bodyPr wrap="none">
            <a:spAutoFit/>
          </a:bodyPr>
          <a:lstStyle/>
          <a:p>
            <a:pPr algn="r">
              <a:spcBef>
                <a:spcPct val="0"/>
              </a:spcBef>
            </a:pPr>
            <a:r>
              <a:rPr lang="en-US" sz="800">
                <a:solidFill>
                  <a:schemeClr val="bg1"/>
                </a:solidFill>
                <a:cs typeface="Arial" charset="0"/>
              </a:rPr>
              <a:t>Google Confidential and Proprietary</a:t>
            </a:r>
          </a:p>
        </p:txBody>
      </p:sp>
      <p:sp>
        <p:nvSpPr>
          <p:cNvPr id="2503689" name="Rectangle 9"/>
          <p:cNvSpPr>
            <a:spLocks noGrp="1" noChangeArrowheads="1"/>
          </p:cNvSpPr>
          <p:nvPr>
            <p:ph type="sldNum" sz="quarter" idx="4"/>
          </p:nvPr>
        </p:nvSpPr>
        <p:spPr/>
        <p:txBody>
          <a:bodyPr/>
          <a:lstStyle>
            <a:lvl1pPr>
              <a:defRPr/>
            </a:lvl1pPr>
          </a:lstStyle>
          <a:p>
            <a:fld id="{4877B259-2A2A-47A6-A9A1-96B968C05147}" type="slidenum">
              <a:rPr lang="en-US"/>
              <a:pPr/>
              <a:t>‹#›</a:t>
            </a:fld>
            <a:endParaRPr 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0"/>
          </p:nvPr>
        </p:nvSpPr>
        <p:spPr/>
        <p:txBody>
          <a:bodyPr/>
          <a:lstStyle>
            <a:lvl1pPr>
              <a:defRPr/>
            </a:lvl1pPr>
          </a:lstStyle>
          <a:p>
            <a:fld id="{B8FA8715-785E-4F99-973B-9E62F6F6447C}" type="slidenum">
              <a:rPr lang="en-US"/>
              <a:pPr/>
              <a:t>‹#›</a:t>
            </a:fld>
            <a:endParaRPr 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Slide Number Placeholder 3"/>
          <p:cNvSpPr>
            <a:spLocks noGrp="1"/>
          </p:cNvSpPr>
          <p:nvPr>
            <p:ph type="sldNum" sz="quarter" idx="10"/>
          </p:nvPr>
        </p:nvSpPr>
        <p:spPr/>
        <p:txBody>
          <a:bodyPr/>
          <a:lstStyle>
            <a:lvl1pPr>
              <a:defRPr/>
            </a:lvl1pPr>
          </a:lstStyle>
          <a:p>
            <a:fld id="{2E860982-BAE4-44CE-877D-1D3435F67B51}" type="slidenum">
              <a:rPr lang="en-US"/>
              <a:pPr/>
              <a:t>‹#›</a:t>
            </a:fld>
            <a:endParaRPr 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2659063" y="3730625"/>
            <a:ext cx="3041650" cy="3365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853113" y="3730625"/>
            <a:ext cx="3043237" cy="3365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4"/>
          <p:cNvSpPr>
            <a:spLocks noGrp="1"/>
          </p:cNvSpPr>
          <p:nvPr>
            <p:ph type="sldNum" sz="quarter" idx="10"/>
          </p:nvPr>
        </p:nvSpPr>
        <p:spPr/>
        <p:txBody>
          <a:bodyPr/>
          <a:lstStyle>
            <a:lvl1pPr>
              <a:defRPr/>
            </a:lvl1pPr>
          </a:lstStyle>
          <a:p>
            <a:fld id="{0B0F367D-D8D2-48F1-A646-5DD1E7FCE5FC}" type="slidenum">
              <a:rPr lang="en-US"/>
              <a:pPr/>
              <a:t>‹#›</a:t>
            </a:fld>
            <a:endParaRPr lang="en-US"/>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6"/>
          <p:cNvSpPr>
            <a:spLocks noGrp="1"/>
          </p:cNvSpPr>
          <p:nvPr>
            <p:ph type="sldNum" sz="quarter" idx="10"/>
          </p:nvPr>
        </p:nvSpPr>
        <p:spPr/>
        <p:txBody>
          <a:bodyPr/>
          <a:lstStyle>
            <a:lvl1pPr>
              <a:defRPr/>
            </a:lvl1pPr>
          </a:lstStyle>
          <a:p>
            <a:fld id="{FF6DE339-6CB1-4ED4-8A17-B0DF40C3F998}" type="slidenum">
              <a:rPr lang="en-US"/>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Slide Number Placeholder 3"/>
          <p:cNvSpPr>
            <a:spLocks noGrp="1"/>
          </p:cNvSpPr>
          <p:nvPr>
            <p:ph type="sldNum" sz="quarter" idx="10"/>
          </p:nvPr>
        </p:nvSpPr>
        <p:spPr/>
        <p:txBody>
          <a:bodyPr/>
          <a:lstStyle>
            <a:lvl1pPr>
              <a:defRPr/>
            </a:lvl1pPr>
          </a:lstStyle>
          <a:p>
            <a:fld id="{04C0D94F-D4D9-48AA-AF0E-E1AA6AE83B11}" type="slidenum">
              <a:rPr lang="en-US"/>
              <a:pPr/>
              <a:t>‹#›</a:t>
            </a:fld>
            <a:endParaRPr lang="en-US"/>
          </a:p>
        </p:txBody>
      </p:sp>
    </p:spTree>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p:txBody>
          <a:bodyPr/>
          <a:lstStyle>
            <a:lvl1pPr>
              <a:defRPr/>
            </a:lvl1pPr>
          </a:lstStyle>
          <a:p>
            <a:fld id="{66F0A4A4-480F-408B-84CF-2BEB47F631ED}" type="slidenum">
              <a:rPr lang="en-US"/>
              <a:pPr/>
              <a:t>‹#›</a:t>
            </a:fld>
            <a:endParaRPr lang="en-US"/>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lvl1pPr>
              <a:defRPr/>
            </a:lvl1pPr>
          </a:lstStyle>
          <a:p>
            <a:fld id="{000B4F1B-4263-4C84-9EA1-247184C21F9B}" type="slidenum">
              <a:rPr lang="en-US"/>
              <a:pPr/>
              <a:t>‹#›</a:t>
            </a:fld>
            <a:endParaRPr lang="en-US"/>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sz="quarter" idx="10"/>
          </p:nvPr>
        </p:nvSpPr>
        <p:spPr/>
        <p:txBody>
          <a:bodyPr/>
          <a:lstStyle>
            <a:lvl1pPr>
              <a:defRPr/>
            </a:lvl1pPr>
          </a:lstStyle>
          <a:p>
            <a:fld id="{CFF161A7-36F5-4F1D-860E-15AB41B894C3}" type="slidenum">
              <a:rPr lang="en-US"/>
              <a:pPr/>
              <a:t>‹#›</a:t>
            </a:fld>
            <a:endParaRPr lang="en-US"/>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sz="quarter" idx="10"/>
          </p:nvPr>
        </p:nvSpPr>
        <p:spPr/>
        <p:txBody>
          <a:bodyPr/>
          <a:lstStyle>
            <a:lvl1pPr>
              <a:defRPr/>
            </a:lvl1pPr>
          </a:lstStyle>
          <a:p>
            <a:fld id="{46550B4C-BAB7-4D39-BD87-8BC310D91B5D}" type="slidenum">
              <a:rPr lang="en-US"/>
              <a:pPr/>
              <a:t>‹#›</a:t>
            </a:fld>
            <a:endParaRPr lang="en-US"/>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0"/>
          </p:nvPr>
        </p:nvSpPr>
        <p:spPr/>
        <p:txBody>
          <a:bodyPr/>
          <a:lstStyle>
            <a:lvl1pPr>
              <a:defRPr/>
            </a:lvl1pPr>
          </a:lstStyle>
          <a:p>
            <a:fld id="{D044B63E-37BE-4BFA-8DBC-F46DE3F7CF75}" type="slidenum">
              <a:rPr lang="en-US"/>
              <a:pPr/>
              <a:t>‹#›</a:t>
            </a:fld>
            <a:endParaRPr lang="en-US"/>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337425" y="3259138"/>
            <a:ext cx="1558925" cy="808037"/>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2659063" y="3259138"/>
            <a:ext cx="4525962" cy="80803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0"/>
          </p:nvPr>
        </p:nvSpPr>
        <p:spPr/>
        <p:txBody>
          <a:bodyPr/>
          <a:lstStyle>
            <a:lvl1pPr>
              <a:defRPr/>
            </a:lvl1pPr>
          </a:lstStyle>
          <a:p>
            <a:fld id="{05F0D1A4-591B-49DF-A3AB-1FE29C854DA7}" type="slidenum">
              <a:rPr lang="en-US"/>
              <a:pPr/>
              <a:t>‹#›</a:t>
            </a:fld>
            <a:endParaRPr lang="en-US"/>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505730" name="Group 2"/>
          <p:cNvGrpSpPr>
            <a:grpSpLocks/>
          </p:cNvGrpSpPr>
          <p:nvPr userDrawn="1"/>
        </p:nvGrpSpPr>
        <p:grpSpPr bwMode="auto">
          <a:xfrm>
            <a:off x="0" y="0"/>
            <a:ext cx="9144000" cy="6883400"/>
            <a:chOff x="0" y="0"/>
            <a:chExt cx="5760" cy="4336"/>
          </a:xfrm>
        </p:grpSpPr>
        <p:sp>
          <p:nvSpPr>
            <p:cNvPr id="2505731" name="Rectangle 3"/>
            <p:cNvSpPr>
              <a:spLocks noChangeArrowheads="1"/>
            </p:cNvSpPr>
            <p:nvPr userDrawn="1"/>
          </p:nvSpPr>
          <p:spPr bwMode="auto">
            <a:xfrm>
              <a:off x="0" y="0"/>
              <a:ext cx="5760" cy="4320"/>
            </a:xfrm>
            <a:prstGeom prst="rect">
              <a:avLst/>
            </a:prstGeom>
            <a:solidFill>
              <a:schemeClr val="accent2"/>
            </a:solidFill>
            <a:ln w="9525" algn="ctr">
              <a:solidFill>
                <a:schemeClr val="tx1"/>
              </a:solidFill>
              <a:miter lim="800000"/>
              <a:headEnd/>
              <a:tailEnd/>
            </a:ln>
            <a:effectLst/>
          </p:spPr>
          <p:txBody>
            <a:bodyPr wrap="none" anchor="ctr">
              <a:spAutoFit/>
            </a:bodyPr>
            <a:lstStyle/>
            <a:p>
              <a:endParaRPr lang="en-US"/>
            </a:p>
          </p:txBody>
        </p:sp>
        <p:pic>
          <p:nvPicPr>
            <p:cNvPr id="2505732" name="Picture 4" descr="logo_white_6percent"/>
            <p:cNvPicPr>
              <a:picLocks noChangeAspect="1" noChangeArrowheads="1"/>
            </p:cNvPicPr>
            <p:nvPr userDrawn="1"/>
          </p:nvPicPr>
          <p:blipFill>
            <a:blip r:embed="rId2" cstate="screen"/>
            <a:srcRect l="1199" r="6715" b="23799"/>
            <a:stretch>
              <a:fillRect/>
            </a:stretch>
          </p:blipFill>
          <p:spPr bwMode="auto">
            <a:xfrm>
              <a:off x="0" y="2732"/>
              <a:ext cx="5745" cy="1604"/>
            </a:xfrm>
            <a:prstGeom prst="rect">
              <a:avLst/>
            </a:prstGeom>
            <a:solidFill>
              <a:schemeClr val="accent2"/>
            </a:solidFill>
            <a:ln w="9525">
              <a:noFill/>
              <a:miter lim="800000"/>
              <a:headEnd/>
              <a:tailEnd/>
            </a:ln>
          </p:spPr>
        </p:pic>
      </p:grpSp>
      <p:pic>
        <p:nvPicPr>
          <p:cNvPr id="2505741" name="Picture 13" descr="logo_white_15percent"/>
          <p:cNvPicPr>
            <a:picLocks noChangeAspect="1" noChangeArrowheads="1"/>
          </p:cNvPicPr>
          <p:nvPr userDrawn="1"/>
        </p:nvPicPr>
        <p:blipFill>
          <a:blip r:embed="rId3" cstate="screen"/>
          <a:srcRect l="1199" r="6715" b="23799"/>
          <a:stretch>
            <a:fillRect/>
          </a:stretch>
        </p:blipFill>
        <p:spPr bwMode="auto">
          <a:xfrm>
            <a:off x="0" y="4303713"/>
            <a:ext cx="9144000" cy="2554287"/>
          </a:xfrm>
          <a:prstGeom prst="rect">
            <a:avLst/>
          </a:prstGeom>
          <a:noFill/>
        </p:spPr>
      </p:pic>
      <p:sp>
        <p:nvSpPr>
          <p:cNvPr id="2505733" name="Line 5"/>
          <p:cNvSpPr>
            <a:spLocks noChangeShapeType="1"/>
          </p:cNvSpPr>
          <p:nvPr userDrawn="1"/>
        </p:nvSpPr>
        <p:spPr bwMode="auto">
          <a:xfrm rot="5400000" flipH="1">
            <a:off x="5941219" y="526256"/>
            <a:ext cx="1588" cy="6403975"/>
          </a:xfrm>
          <a:prstGeom prst="line">
            <a:avLst/>
          </a:prstGeom>
          <a:noFill/>
          <a:ln w="3175">
            <a:solidFill>
              <a:schemeClr val="bg1"/>
            </a:solidFill>
            <a:prstDash val="dash"/>
            <a:round/>
            <a:headEnd/>
            <a:tailEnd/>
          </a:ln>
          <a:effectLst/>
        </p:spPr>
        <p:txBody>
          <a:bodyPr wrap="none"/>
          <a:lstStyle/>
          <a:p>
            <a:endParaRPr lang="en-US"/>
          </a:p>
        </p:txBody>
      </p:sp>
      <p:sp>
        <p:nvSpPr>
          <p:cNvPr id="2505734" name="Rectangle 6"/>
          <p:cNvSpPr>
            <a:spLocks noGrp="1" noChangeArrowheads="1"/>
          </p:cNvSpPr>
          <p:nvPr>
            <p:ph type="ctrTitle"/>
          </p:nvPr>
        </p:nvSpPr>
        <p:spPr/>
        <p:txBody>
          <a:bodyPr/>
          <a:lstStyle>
            <a:lvl1pPr>
              <a:defRPr/>
            </a:lvl1pPr>
          </a:lstStyle>
          <a:p>
            <a:r>
              <a:rPr lang="en-GB"/>
              <a:t>Click to edit Master title style</a:t>
            </a:r>
          </a:p>
        </p:txBody>
      </p:sp>
      <p:sp>
        <p:nvSpPr>
          <p:cNvPr id="2505735" name="Rectangle 7"/>
          <p:cNvSpPr>
            <a:spLocks noGrp="1" noChangeArrowheads="1"/>
          </p:cNvSpPr>
          <p:nvPr>
            <p:ph type="subTitle" idx="1"/>
          </p:nvPr>
        </p:nvSpPr>
        <p:spPr/>
        <p:txBody>
          <a:bodyPr/>
          <a:lstStyle>
            <a:lvl1pPr>
              <a:defRPr/>
            </a:lvl1pPr>
          </a:lstStyle>
          <a:p>
            <a:r>
              <a:rPr lang="en-GB"/>
              <a:t>Click to edit Master subtitle style</a:t>
            </a:r>
          </a:p>
        </p:txBody>
      </p:sp>
      <p:sp>
        <p:nvSpPr>
          <p:cNvPr id="2505736" name="Text Box 8"/>
          <p:cNvSpPr txBox="1">
            <a:spLocks noChangeArrowheads="1"/>
          </p:cNvSpPr>
          <p:nvPr userDrawn="1"/>
        </p:nvSpPr>
        <p:spPr bwMode="auto">
          <a:xfrm>
            <a:off x="6561138" y="6556375"/>
            <a:ext cx="1809750" cy="214313"/>
          </a:xfrm>
          <a:prstGeom prst="rect">
            <a:avLst/>
          </a:prstGeom>
          <a:noFill/>
          <a:ln w="9525" algn="ctr">
            <a:noFill/>
            <a:miter lim="800000"/>
            <a:headEnd/>
            <a:tailEnd/>
          </a:ln>
          <a:effectLst/>
        </p:spPr>
        <p:txBody>
          <a:bodyPr wrap="none">
            <a:spAutoFit/>
          </a:bodyPr>
          <a:lstStyle/>
          <a:p>
            <a:pPr algn="r">
              <a:spcBef>
                <a:spcPct val="0"/>
              </a:spcBef>
            </a:pPr>
            <a:r>
              <a:rPr lang="en-US" sz="800">
                <a:solidFill>
                  <a:schemeClr val="bg1"/>
                </a:solidFill>
                <a:cs typeface="Arial" charset="0"/>
              </a:rPr>
              <a:t>Google Confidential and Proprietary</a:t>
            </a:r>
          </a:p>
        </p:txBody>
      </p:sp>
      <p:sp>
        <p:nvSpPr>
          <p:cNvPr id="2505737" name="Rectangle 9"/>
          <p:cNvSpPr>
            <a:spLocks noGrp="1" noChangeArrowheads="1"/>
          </p:cNvSpPr>
          <p:nvPr>
            <p:ph type="sldNum" sz="quarter" idx="4"/>
          </p:nvPr>
        </p:nvSpPr>
        <p:spPr/>
        <p:txBody>
          <a:bodyPr/>
          <a:lstStyle>
            <a:lvl1pPr>
              <a:defRPr/>
            </a:lvl1pPr>
          </a:lstStyle>
          <a:p>
            <a:fld id="{BA4C92B3-7FFA-432F-904E-0573B0E45E81}" type="slidenum">
              <a:rPr lang="en-US"/>
              <a:pPr/>
              <a:t>‹#›</a:t>
            </a:fld>
            <a:endParaRPr lang="en-US"/>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0"/>
          </p:nvPr>
        </p:nvSpPr>
        <p:spPr/>
        <p:txBody>
          <a:bodyPr/>
          <a:lstStyle>
            <a:lvl1pPr>
              <a:defRPr/>
            </a:lvl1pPr>
          </a:lstStyle>
          <a:p>
            <a:fld id="{8FED5B30-4FC9-46F7-90C9-81A76D2ED457}" type="slidenum">
              <a:rPr lang="en-US"/>
              <a:pPr/>
              <a:t>‹#›</a:t>
            </a:fld>
            <a:endParaRPr lang="en-US"/>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Slide Number Placeholder 3"/>
          <p:cNvSpPr>
            <a:spLocks noGrp="1"/>
          </p:cNvSpPr>
          <p:nvPr>
            <p:ph type="sldNum" sz="quarter" idx="10"/>
          </p:nvPr>
        </p:nvSpPr>
        <p:spPr/>
        <p:txBody>
          <a:bodyPr/>
          <a:lstStyle>
            <a:lvl1pPr>
              <a:defRPr/>
            </a:lvl1pPr>
          </a:lstStyle>
          <a:p>
            <a:fld id="{B8447E74-15EA-4609-9C91-B858C80960BE}" type="slidenum">
              <a:rPr lang="en-US"/>
              <a:pPr/>
              <a:t>‹#›</a:t>
            </a:fld>
            <a:endParaRPr lang="en-US"/>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2659063" y="3730625"/>
            <a:ext cx="3041650" cy="3365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853113" y="3730625"/>
            <a:ext cx="3043237" cy="3365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4"/>
          <p:cNvSpPr>
            <a:spLocks noGrp="1"/>
          </p:cNvSpPr>
          <p:nvPr>
            <p:ph type="sldNum" sz="quarter" idx="10"/>
          </p:nvPr>
        </p:nvSpPr>
        <p:spPr/>
        <p:txBody>
          <a:bodyPr/>
          <a:lstStyle>
            <a:lvl1pPr>
              <a:defRPr/>
            </a:lvl1pPr>
          </a:lstStyle>
          <a:p>
            <a:fld id="{FDF71E6B-B3FC-4552-8AAB-5F1893186F26}" type="slidenum">
              <a:rPr lang="en-US"/>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219200"/>
            <a:ext cx="4038600" cy="50577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219200"/>
            <a:ext cx="4038600" cy="50577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4"/>
          <p:cNvSpPr>
            <a:spLocks noGrp="1"/>
          </p:cNvSpPr>
          <p:nvPr>
            <p:ph type="sldNum" sz="quarter" idx="10"/>
          </p:nvPr>
        </p:nvSpPr>
        <p:spPr/>
        <p:txBody>
          <a:bodyPr/>
          <a:lstStyle>
            <a:lvl1pPr>
              <a:defRPr/>
            </a:lvl1pPr>
          </a:lstStyle>
          <a:p>
            <a:fld id="{E4736828-203B-49A3-A01F-CE161AB9569A}" type="slidenum">
              <a:rPr lang="en-US"/>
              <a:pPr/>
              <a:t>‹#›</a:t>
            </a:fld>
            <a:endParaRPr lang="en-US"/>
          </a:p>
        </p:txBody>
      </p:sp>
      <p:sp>
        <p:nvSpPr>
          <p:cNvPr id="7" name="Rectangle 6"/>
          <p:cNvSpPr/>
          <p:nvPr userDrawn="1"/>
        </p:nvSpPr>
        <p:spPr>
          <a:xfrm>
            <a:off x="358346" y="6548438"/>
            <a:ext cx="5881816" cy="276999"/>
          </a:xfrm>
          <a:prstGeom prst="rect">
            <a:avLst/>
          </a:prstGeom>
        </p:spPr>
        <p:txBody>
          <a:bodyPr wrap="square">
            <a:spAutoFit/>
          </a:bodyPr>
          <a:lstStyle/>
          <a:p>
            <a:r>
              <a:rPr lang="en-US" dirty="0" smtClean="0">
                <a:solidFill>
                  <a:srgbClr val="000000"/>
                </a:solidFill>
                <a:effectLst>
                  <a:outerShdw blurRad="38100" dist="38100" dir="2700000" algn="tl">
                    <a:srgbClr val="000000">
                      <a:alpha val="43137"/>
                    </a:srgbClr>
                  </a:outerShdw>
                </a:effectLst>
              </a:rPr>
              <a:t>Duc </a:t>
            </a:r>
            <a:r>
              <a:rPr lang="en-US" dirty="0" err="1" smtClean="0">
                <a:solidFill>
                  <a:srgbClr val="000000"/>
                </a:solidFill>
                <a:effectLst>
                  <a:outerShdw blurRad="38100" dist="38100" dir="2700000" algn="tl">
                    <a:srgbClr val="000000">
                      <a:alpha val="43137"/>
                    </a:srgbClr>
                  </a:outerShdw>
                </a:effectLst>
              </a:rPr>
              <a:t>V.Nguyen</a:t>
            </a:r>
            <a:r>
              <a:rPr lang="en-US" dirty="0" smtClean="0">
                <a:solidFill>
                  <a:srgbClr val="000000"/>
                </a:solidFill>
                <a:effectLst>
                  <a:outerShdw blurRad="38100" dist="38100" dir="2700000" algn="tl">
                    <a:srgbClr val="000000">
                      <a:alpha val="43137"/>
                    </a:srgbClr>
                  </a:outerShdw>
                </a:effectLst>
              </a:rPr>
              <a:t> </a:t>
            </a:r>
            <a:r>
              <a:rPr lang="en-US" dirty="0" smtClean="0"/>
              <a:t>|  Vietnamese Sign Language Reader using Intel Creative Senz3D</a:t>
            </a:r>
            <a:endParaRPr lang="en-US" dirty="0"/>
          </a:p>
        </p:txBody>
      </p:sp>
    </p:spTree>
  </p:cSld>
  <p:clrMapOvr>
    <a:masterClrMapping/>
  </p:clrMapOvr>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6"/>
          <p:cNvSpPr>
            <a:spLocks noGrp="1"/>
          </p:cNvSpPr>
          <p:nvPr>
            <p:ph type="sldNum" sz="quarter" idx="10"/>
          </p:nvPr>
        </p:nvSpPr>
        <p:spPr/>
        <p:txBody>
          <a:bodyPr/>
          <a:lstStyle>
            <a:lvl1pPr>
              <a:defRPr/>
            </a:lvl1pPr>
          </a:lstStyle>
          <a:p>
            <a:fld id="{050B02AF-B8E7-494B-A5E7-7CAB478CD0B3}" type="slidenum">
              <a:rPr lang="en-US"/>
              <a:pPr/>
              <a:t>‹#›</a:t>
            </a:fld>
            <a:endParaRPr lang="en-US"/>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p:txBody>
          <a:bodyPr/>
          <a:lstStyle>
            <a:lvl1pPr>
              <a:defRPr/>
            </a:lvl1pPr>
          </a:lstStyle>
          <a:p>
            <a:fld id="{C0D2B932-115E-4B1F-91BA-40867D0F8301}" type="slidenum">
              <a:rPr lang="en-US"/>
              <a:pPr/>
              <a:t>‹#›</a:t>
            </a:fld>
            <a:endParaRPr lang="en-US"/>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lvl1pPr>
              <a:defRPr/>
            </a:lvl1pPr>
          </a:lstStyle>
          <a:p>
            <a:fld id="{B3F2A17B-49AD-461A-835C-F0011083A9BE}" type="slidenum">
              <a:rPr lang="en-US"/>
              <a:pPr/>
              <a:t>‹#›</a:t>
            </a:fld>
            <a:endParaRPr lang="en-US"/>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sz="quarter" idx="10"/>
          </p:nvPr>
        </p:nvSpPr>
        <p:spPr/>
        <p:txBody>
          <a:bodyPr/>
          <a:lstStyle>
            <a:lvl1pPr>
              <a:defRPr/>
            </a:lvl1pPr>
          </a:lstStyle>
          <a:p>
            <a:fld id="{4A9886E4-8043-4328-B183-E96FC8498525}" type="slidenum">
              <a:rPr lang="en-US"/>
              <a:pPr/>
              <a:t>‹#›</a:t>
            </a:fld>
            <a:endParaRPr lang="en-US"/>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sz="quarter" idx="10"/>
          </p:nvPr>
        </p:nvSpPr>
        <p:spPr/>
        <p:txBody>
          <a:bodyPr/>
          <a:lstStyle>
            <a:lvl1pPr>
              <a:defRPr/>
            </a:lvl1pPr>
          </a:lstStyle>
          <a:p>
            <a:fld id="{F7C788F2-6FCE-4C35-ACFA-F807261864F0}" type="slidenum">
              <a:rPr lang="en-US"/>
              <a:pPr/>
              <a:t>‹#›</a:t>
            </a:fld>
            <a:endParaRPr lang="en-US"/>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0"/>
          </p:nvPr>
        </p:nvSpPr>
        <p:spPr/>
        <p:txBody>
          <a:bodyPr/>
          <a:lstStyle>
            <a:lvl1pPr>
              <a:defRPr/>
            </a:lvl1pPr>
          </a:lstStyle>
          <a:p>
            <a:fld id="{490242B7-B916-461A-9D7A-3139AE491995}" type="slidenum">
              <a:rPr lang="en-US"/>
              <a:pPr/>
              <a:t>‹#›</a:t>
            </a:fld>
            <a:endParaRPr lang="en-US"/>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337425" y="3259138"/>
            <a:ext cx="1558925" cy="808037"/>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2659063" y="3259138"/>
            <a:ext cx="4525962" cy="80803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0"/>
          </p:nvPr>
        </p:nvSpPr>
        <p:spPr/>
        <p:txBody>
          <a:bodyPr/>
          <a:lstStyle>
            <a:lvl1pPr>
              <a:defRPr/>
            </a:lvl1pPr>
          </a:lstStyle>
          <a:p>
            <a:fld id="{75D202C8-9EDE-4700-8109-5ADC62CCA63B}" type="slidenum">
              <a:rPr lang="en-US"/>
              <a:pPr/>
              <a:t>‹#›</a:t>
            </a:fld>
            <a:endParaRPr lang="en-US"/>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507778" name="Group 2"/>
          <p:cNvGrpSpPr>
            <a:grpSpLocks/>
          </p:cNvGrpSpPr>
          <p:nvPr userDrawn="1"/>
        </p:nvGrpSpPr>
        <p:grpSpPr bwMode="auto">
          <a:xfrm>
            <a:off x="0" y="0"/>
            <a:ext cx="9144000" cy="6883400"/>
            <a:chOff x="0" y="0"/>
            <a:chExt cx="5760" cy="4336"/>
          </a:xfrm>
        </p:grpSpPr>
        <p:sp>
          <p:nvSpPr>
            <p:cNvPr id="2507779" name="Rectangle 3"/>
            <p:cNvSpPr>
              <a:spLocks noChangeArrowheads="1"/>
            </p:cNvSpPr>
            <p:nvPr userDrawn="1"/>
          </p:nvSpPr>
          <p:spPr bwMode="auto">
            <a:xfrm>
              <a:off x="0" y="0"/>
              <a:ext cx="5760" cy="4320"/>
            </a:xfrm>
            <a:prstGeom prst="rect">
              <a:avLst/>
            </a:prstGeom>
            <a:solidFill>
              <a:schemeClr val="folHlink"/>
            </a:solidFill>
            <a:ln w="9525" algn="ctr">
              <a:solidFill>
                <a:schemeClr val="tx1"/>
              </a:solidFill>
              <a:miter lim="800000"/>
              <a:headEnd/>
              <a:tailEnd/>
            </a:ln>
            <a:effectLst/>
          </p:spPr>
          <p:txBody>
            <a:bodyPr wrap="none" anchor="ctr">
              <a:spAutoFit/>
            </a:bodyPr>
            <a:lstStyle/>
            <a:p>
              <a:endParaRPr lang="en-US"/>
            </a:p>
          </p:txBody>
        </p:sp>
        <p:pic>
          <p:nvPicPr>
            <p:cNvPr id="2507780" name="Picture 4" descr="logo_white_6percent"/>
            <p:cNvPicPr>
              <a:picLocks noChangeAspect="1" noChangeArrowheads="1"/>
            </p:cNvPicPr>
            <p:nvPr userDrawn="1"/>
          </p:nvPicPr>
          <p:blipFill>
            <a:blip r:embed="rId2" cstate="screen"/>
            <a:srcRect l="1199" r="6715" b="23799"/>
            <a:stretch>
              <a:fillRect/>
            </a:stretch>
          </p:blipFill>
          <p:spPr bwMode="auto">
            <a:xfrm>
              <a:off x="0" y="2732"/>
              <a:ext cx="5745" cy="1604"/>
            </a:xfrm>
            <a:prstGeom prst="rect">
              <a:avLst/>
            </a:prstGeom>
            <a:solidFill>
              <a:schemeClr val="folHlink"/>
            </a:solidFill>
            <a:ln w="9525">
              <a:noFill/>
              <a:miter lim="800000"/>
              <a:headEnd/>
              <a:tailEnd/>
            </a:ln>
          </p:spPr>
        </p:pic>
      </p:grpSp>
      <p:pic>
        <p:nvPicPr>
          <p:cNvPr id="2507791" name="Picture 15" descr="logo_white_15percent"/>
          <p:cNvPicPr>
            <a:picLocks noChangeAspect="1" noChangeArrowheads="1"/>
          </p:cNvPicPr>
          <p:nvPr userDrawn="1"/>
        </p:nvPicPr>
        <p:blipFill>
          <a:blip r:embed="rId3" cstate="screen"/>
          <a:srcRect l="1199" r="6715" b="23799"/>
          <a:stretch>
            <a:fillRect/>
          </a:stretch>
        </p:blipFill>
        <p:spPr bwMode="auto">
          <a:xfrm>
            <a:off x="0" y="4303713"/>
            <a:ext cx="9144000" cy="2554287"/>
          </a:xfrm>
          <a:prstGeom prst="rect">
            <a:avLst/>
          </a:prstGeom>
          <a:noFill/>
        </p:spPr>
      </p:pic>
      <p:sp>
        <p:nvSpPr>
          <p:cNvPr id="2507782" name="Line 6"/>
          <p:cNvSpPr>
            <a:spLocks noChangeShapeType="1"/>
          </p:cNvSpPr>
          <p:nvPr userDrawn="1"/>
        </p:nvSpPr>
        <p:spPr bwMode="auto">
          <a:xfrm rot="5400000" flipH="1">
            <a:off x="5941219" y="526256"/>
            <a:ext cx="1588" cy="6403975"/>
          </a:xfrm>
          <a:prstGeom prst="line">
            <a:avLst/>
          </a:prstGeom>
          <a:noFill/>
          <a:ln w="3175">
            <a:solidFill>
              <a:schemeClr val="bg1"/>
            </a:solidFill>
            <a:prstDash val="dash"/>
            <a:round/>
            <a:headEnd/>
            <a:tailEnd/>
          </a:ln>
          <a:effectLst/>
        </p:spPr>
        <p:txBody>
          <a:bodyPr wrap="none"/>
          <a:lstStyle/>
          <a:p>
            <a:endParaRPr lang="en-US"/>
          </a:p>
        </p:txBody>
      </p:sp>
      <p:sp>
        <p:nvSpPr>
          <p:cNvPr id="2507783" name="Rectangle 7"/>
          <p:cNvSpPr>
            <a:spLocks noGrp="1" noChangeArrowheads="1"/>
          </p:cNvSpPr>
          <p:nvPr>
            <p:ph type="ctrTitle"/>
          </p:nvPr>
        </p:nvSpPr>
        <p:spPr/>
        <p:txBody>
          <a:bodyPr/>
          <a:lstStyle>
            <a:lvl1pPr>
              <a:defRPr/>
            </a:lvl1pPr>
          </a:lstStyle>
          <a:p>
            <a:r>
              <a:rPr lang="en-GB"/>
              <a:t>Click to edit Master title style</a:t>
            </a:r>
          </a:p>
        </p:txBody>
      </p:sp>
      <p:sp>
        <p:nvSpPr>
          <p:cNvPr id="2507784" name="Rectangle 8"/>
          <p:cNvSpPr>
            <a:spLocks noGrp="1" noChangeArrowheads="1"/>
          </p:cNvSpPr>
          <p:nvPr>
            <p:ph type="subTitle" idx="1"/>
          </p:nvPr>
        </p:nvSpPr>
        <p:spPr/>
        <p:txBody>
          <a:bodyPr/>
          <a:lstStyle>
            <a:lvl1pPr>
              <a:defRPr/>
            </a:lvl1pPr>
          </a:lstStyle>
          <a:p>
            <a:r>
              <a:rPr lang="en-GB"/>
              <a:t>Click to edit Master subtitle style</a:t>
            </a:r>
          </a:p>
        </p:txBody>
      </p:sp>
      <p:sp>
        <p:nvSpPr>
          <p:cNvPr id="2507785" name="Text Box 9"/>
          <p:cNvSpPr txBox="1">
            <a:spLocks noChangeArrowheads="1"/>
          </p:cNvSpPr>
          <p:nvPr userDrawn="1"/>
        </p:nvSpPr>
        <p:spPr bwMode="auto">
          <a:xfrm>
            <a:off x="6561138" y="6556375"/>
            <a:ext cx="1809750" cy="214313"/>
          </a:xfrm>
          <a:prstGeom prst="rect">
            <a:avLst/>
          </a:prstGeom>
          <a:noFill/>
          <a:ln w="9525" algn="ctr">
            <a:noFill/>
            <a:miter lim="800000"/>
            <a:headEnd/>
            <a:tailEnd/>
          </a:ln>
          <a:effectLst/>
        </p:spPr>
        <p:txBody>
          <a:bodyPr wrap="none">
            <a:spAutoFit/>
          </a:bodyPr>
          <a:lstStyle/>
          <a:p>
            <a:pPr algn="r">
              <a:spcBef>
                <a:spcPct val="0"/>
              </a:spcBef>
            </a:pPr>
            <a:r>
              <a:rPr lang="en-US" sz="800">
                <a:solidFill>
                  <a:schemeClr val="bg1"/>
                </a:solidFill>
                <a:cs typeface="Arial" charset="0"/>
              </a:rPr>
              <a:t>Google Confidential and Proprietary</a:t>
            </a:r>
          </a:p>
        </p:txBody>
      </p:sp>
      <p:sp>
        <p:nvSpPr>
          <p:cNvPr id="2507786" name="Rectangle 10"/>
          <p:cNvSpPr>
            <a:spLocks noGrp="1" noChangeArrowheads="1"/>
          </p:cNvSpPr>
          <p:nvPr>
            <p:ph type="sldNum" sz="quarter" idx="4"/>
          </p:nvPr>
        </p:nvSpPr>
        <p:spPr/>
        <p:txBody>
          <a:bodyPr/>
          <a:lstStyle>
            <a:lvl1pPr>
              <a:defRPr/>
            </a:lvl1pPr>
          </a:lstStyle>
          <a:p>
            <a:fld id="{E6D2A0F3-8D4B-44E3-893E-3A53E652394F}" type="slidenum">
              <a:rPr lang="en-US"/>
              <a:pPr/>
              <a:t>‹#›</a:t>
            </a:fld>
            <a:endParaRPr lang="en-US"/>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0"/>
          </p:nvPr>
        </p:nvSpPr>
        <p:spPr/>
        <p:txBody>
          <a:bodyPr/>
          <a:lstStyle>
            <a:lvl1pPr>
              <a:defRPr/>
            </a:lvl1pPr>
          </a:lstStyle>
          <a:p>
            <a:fld id="{6F33A632-8628-481A-B439-7CF522408E7C}" type="slidenum">
              <a:rPr lang="en-US"/>
              <a:pPr/>
              <a:t>‹#›</a:t>
            </a:fld>
            <a:endParaRPr lang="en-US"/>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Slide Number Placeholder 3"/>
          <p:cNvSpPr>
            <a:spLocks noGrp="1"/>
          </p:cNvSpPr>
          <p:nvPr>
            <p:ph type="sldNum" sz="quarter" idx="10"/>
          </p:nvPr>
        </p:nvSpPr>
        <p:spPr/>
        <p:txBody>
          <a:bodyPr/>
          <a:lstStyle>
            <a:lvl1pPr>
              <a:defRPr/>
            </a:lvl1pPr>
          </a:lstStyle>
          <a:p>
            <a:fld id="{CEED5CCD-2DBF-4B28-908B-C9C92DAC5A25}" type="slidenum">
              <a:rPr lang="en-US"/>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6"/>
          <p:cNvSpPr>
            <a:spLocks noGrp="1"/>
          </p:cNvSpPr>
          <p:nvPr>
            <p:ph type="sldNum" sz="quarter" idx="10"/>
          </p:nvPr>
        </p:nvSpPr>
        <p:spPr/>
        <p:txBody>
          <a:bodyPr/>
          <a:lstStyle>
            <a:lvl1pPr>
              <a:defRPr/>
            </a:lvl1pPr>
          </a:lstStyle>
          <a:p>
            <a:fld id="{CBD10324-093D-4340-BC64-3C7F0D74FE82}" type="slidenum">
              <a:rPr lang="en-US"/>
              <a:pPr/>
              <a:t>‹#›</a:t>
            </a:fld>
            <a:endParaRPr lang="en-US"/>
          </a:p>
        </p:txBody>
      </p:sp>
      <p:sp>
        <p:nvSpPr>
          <p:cNvPr id="8" name="Rectangle 7"/>
          <p:cNvSpPr/>
          <p:nvPr userDrawn="1"/>
        </p:nvSpPr>
        <p:spPr>
          <a:xfrm>
            <a:off x="358346" y="6548438"/>
            <a:ext cx="5881816" cy="276999"/>
          </a:xfrm>
          <a:prstGeom prst="rect">
            <a:avLst/>
          </a:prstGeom>
        </p:spPr>
        <p:txBody>
          <a:bodyPr wrap="square">
            <a:spAutoFit/>
          </a:bodyPr>
          <a:lstStyle/>
          <a:p>
            <a:r>
              <a:rPr lang="en-US" dirty="0" smtClean="0">
                <a:solidFill>
                  <a:srgbClr val="000000"/>
                </a:solidFill>
                <a:effectLst>
                  <a:outerShdw blurRad="38100" dist="38100" dir="2700000" algn="tl">
                    <a:srgbClr val="000000">
                      <a:alpha val="43137"/>
                    </a:srgbClr>
                  </a:outerShdw>
                </a:effectLst>
              </a:rPr>
              <a:t>Duc </a:t>
            </a:r>
            <a:r>
              <a:rPr lang="en-US" dirty="0" err="1" smtClean="0">
                <a:solidFill>
                  <a:srgbClr val="000000"/>
                </a:solidFill>
                <a:effectLst>
                  <a:outerShdw blurRad="38100" dist="38100" dir="2700000" algn="tl">
                    <a:srgbClr val="000000">
                      <a:alpha val="43137"/>
                    </a:srgbClr>
                  </a:outerShdw>
                </a:effectLst>
              </a:rPr>
              <a:t>V.Nguyen</a:t>
            </a:r>
            <a:r>
              <a:rPr lang="en-US" dirty="0" smtClean="0">
                <a:solidFill>
                  <a:srgbClr val="000000"/>
                </a:solidFill>
                <a:effectLst>
                  <a:outerShdw blurRad="38100" dist="38100" dir="2700000" algn="tl">
                    <a:srgbClr val="000000">
                      <a:alpha val="43137"/>
                    </a:srgbClr>
                  </a:outerShdw>
                </a:effectLst>
              </a:rPr>
              <a:t> </a:t>
            </a:r>
            <a:r>
              <a:rPr lang="en-US" dirty="0" smtClean="0"/>
              <a:t>|  Vietnamese Sign Language Reader using Intel Creative Senz3D</a:t>
            </a:r>
            <a:endParaRPr lang="en-US" dirty="0"/>
          </a:p>
        </p:txBody>
      </p:sp>
    </p:spTree>
  </p:cSld>
  <p:clrMapOvr>
    <a:masterClrMapping/>
  </p:clrMapOvr>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2659063" y="3730625"/>
            <a:ext cx="3041650" cy="3365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853113" y="3730625"/>
            <a:ext cx="3043237" cy="3365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4"/>
          <p:cNvSpPr>
            <a:spLocks noGrp="1"/>
          </p:cNvSpPr>
          <p:nvPr>
            <p:ph type="sldNum" sz="quarter" idx="10"/>
          </p:nvPr>
        </p:nvSpPr>
        <p:spPr/>
        <p:txBody>
          <a:bodyPr/>
          <a:lstStyle>
            <a:lvl1pPr>
              <a:defRPr/>
            </a:lvl1pPr>
          </a:lstStyle>
          <a:p>
            <a:fld id="{F19EDAB6-CB9B-4845-9C01-39351780C39D}" type="slidenum">
              <a:rPr lang="en-US"/>
              <a:pPr/>
              <a:t>‹#›</a:t>
            </a:fld>
            <a:endParaRPr lang="en-US"/>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6"/>
          <p:cNvSpPr>
            <a:spLocks noGrp="1"/>
          </p:cNvSpPr>
          <p:nvPr>
            <p:ph type="sldNum" sz="quarter" idx="10"/>
          </p:nvPr>
        </p:nvSpPr>
        <p:spPr/>
        <p:txBody>
          <a:bodyPr/>
          <a:lstStyle>
            <a:lvl1pPr>
              <a:defRPr/>
            </a:lvl1pPr>
          </a:lstStyle>
          <a:p>
            <a:fld id="{9D6E382A-3FB8-4C5E-8F90-54990AF50975}" type="slidenum">
              <a:rPr lang="en-US"/>
              <a:pPr/>
              <a:t>‹#›</a:t>
            </a:fld>
            <a:endParaRPr lang="en-US"/>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p:txBody>
          <a:bodyPr/>
          <a:lstStyle>
            <a:lvl1pPr>
              <a:defRPr/>
            </a:lvl1pPr>
          </a:lstStyle>
          <a:p>
            <a:fld id="{716FBB3D-4082-4225-8EAE-D4FABA64828D}" type="slidenum">
              <a:rPr lang="en-US"/>
              <a:pPr/>
              <a:t>‹#›</a:t>
            </a:fld>
            <a:endParaRPr lang="en-US"/>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lvl1pPr>
              <a:defRPr/>
            </a:lvl1pPr>
          </a:lstStyle>
          <a:p>
            <a:fld id="{97F2E341-1A4F-4866-81A3-56C11FD6E9E7}" type="slidenum">
              <a:rPr lang="en-US"/>
              <a:pPr/>
              <a:t>‹#›</a:t>
            </a:fld>
            <a:endParaRPr lang="en-US"/>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sz="quarter" idx="10"/>
          </p:nvPr>
        </p:nvSpPr>
        <p:spPr/>
        <p:txBody>
          <a:bodyPr/>
          <a:lstStyle>
            <a:lvl1pPr>
              <a:defRPr/>
            </a:lvl1pPr>
          </a:lstStyle>
          <a:p>
            <a:fld id="{BD66B2A8-0556-4231-8D83-B14B22CBA104}" type="slidenum">
              <a:rPr lang="en-US"/>
              <a:pPr/>
              <a:t>‹#›</a:t>
            </a:fld>
            <a:endParaRPr lang="en-US"/>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sz="quarter" idx="10"/>
          </p:nvPr>
        </p:nvSpPr>
        <p:spPr/>
        <p:txBody>
          <a:bodyPr/>
          <a:lstStyle>
            <a:lvl1pPr>
              <a:defRPr/>
            </a:lvl1pPr>
          </a:lstStyle>
          <a:p>
            <a:fld id="{C53DE8D9-A306-4B0B-ABD7-7ED87505B178}" type="slidenum">
              <a:rPr lang="en-US"/>
              <a:pPr/>
              <a:t>‹#›</a:t>
            </a:fld>
            <a:endParaRPr lang="en-US"/>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0"/>
          </p:nvPr>
        </p:nvSpPr>
        <p:spPr/>
        <p:txBody>
          <a:bodyPr/>
          <a:lstStyle>
            <a:lvl1pPr>
              <a:defRPr/>
            </a:lvl1pPr>
          </a:lstStyle>
          <a:p>
            <a:fld id="{5A892E3D-6F4E-4A28-A800-1868FBBDE3E4}" type="slidenum">
              <a:rPr lang="en-US"/>
              <a:pPr/>
              <a:t>‹#›</a:t>
            </a:fld>
            <a:endParaRPr lang="en-US"/>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337425" y="3259138"/>
            <a:ext cx="1558925" cy="808037"/>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2659063" y="3259138"/>
            <a:ext cx="4525962" cy="80803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0"/>
          </p:nvPr>
        </p:nvSpPr>
        <p:spPr/>
        <p:txBody>
          <a:bodyPr/>
          <a:lstStyle>
            <a:lvl1pPr>
              <a:defRPr/>
            </a:lvl1pPr>
          </a:lstStyle>
          <a:p>
            <a:fld id="{A3E73979-F9F1-485E-BD5C-26A7E1D72BC5}" type="slidenum">
              <a:rPr lang="en-US"/>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Rectangle 3"/>
          <p:cNvSpPr/>
          <p:nvPr userDrawn="1"/>
        </p:nvSpPr>
        <p:spPr>
          <a:xfrm>
            <a:off x="1434221" y="6581001"/>
            <a:ext cx="5881816" cy="276999"/>
          </a:xfrm>
          <a:prstGeom prst="rect">
            <a:avLst/>
          </a:prstGeom>
        </p:spPr>
        <p:txBody>
          <a:bodyPr wrap="square">
            <a:spAutoFit/>
          </a:bodyPr>
          <a:lstStyle/>
          <a:p>
            <a:r>
              <a:rPr lang="en-US" dirty="0" smtClean="0">
                <a:solidFill>
                  <a:srgbClr val="000000"/>
                </a:solidFill>
                <a:effectLst>
                  <a:outerShdw blurRad="38100" dist="38100" dir="2700000" algn="tl">
                    <a:srgbClr val="000000">
                      <a:alpha val="43137"/>
                    </a:srgbClr>
                  </a:outerShdw>
                </a:effectLst>
              </a:rPr>
              <a:t>Duc </a:t>
            </a:r>
            <a:r>
              <a:rPr lang="en-US" dirty="0" err="1" smtClean="0">
                <a:solidFill>
                  <a:srgbClr val="000000"/>
                </a:solidFill>
                <a:effectLst>
                  <a:outerShdw blurRad="38100" dist="38100" dir="2700000" algn="tl">
                    <a:srgbClr val="000000">
                      <a:alpha val="43137"/>
                    </a:srgbClr>
                  </a:outerShdw>
                </a:effectLst>
              </a:rPr>
              <a:t>V.Nguyen</a:t>
            </a:r>
            <a:r>
              <a:rPr lang="en-US" dirty="0" smtClean="0">
                <a:solidFill>
                  <a:srgbClr val="000000"/>
                </a:solidFill>
                <a:effectLst>
                  <a:outerShdw blurRad="38100" dist="38100" dir="2700000" algn="tl">
                    <a:srgbClr val="000000">
                      <a:alpha val="43137"/>
                    </a:srgbClr>
                  </a:outerShdw>
                </a:effectLst>
              </a:rPr>
              <a:t> </a:t>
            </a:r>
            <a:r>
              <a:rPr lang="en-US" dirty="0" smtClean="0"/>
              <a:t>|  Vietnamese Sign Language Reader using Intel Creative Senz3D</a:t>
            </a:r>
            <a:endParaRPr lang="en-US" dirty="0"/>
          </a:p>
        </p:txBody>
      </p:sp>
      <p:pic>
        <p:nvPicPr>
          <p:cNvPr id="5" name="Picture 4"/>
          <p:cNvPicPr>
            <a:picLocks noChangeAspect="1"/>
          </p:cNvPicPr>
          <p:nvPr userDrawn="1"/>
        </p:nvPicPr>
        <p:blipFill rotWithShape="1">
          <a:blip r:embed="rId2">
            <a:extLst>
              <a:ext uri="{28A0092B-C50C-407E-A947-70E740481C1C}">
                <a14:useLocalDpi xmlns:a14="http://schemas.microsoft.com/office/drawing/2010/main" val="0"/>
              </a:ext>
            </a:extLst>
          </a:blip>
          <a:srcRect r="19331"/>
          <a:stretch/>
        </p:blipFill>
        <p:spPr>
          <a:xfrm>
            <a:off x="3560764" y="12249"/>
            <a:ext cx="1628730" cy="824364"/>
          </a:xfrm>
          <a:prstGeom prst="rect">
            <a:avLst/>
          </a:prstGeom>
        </p:spPr>
      </p:pic>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lvl1pPr>
              <a:defRPr/>
            </a:lvl1pPr>
          </a:lstStyle>
          <a:p>
            <a:fld id="{569F3626-3701-49B0-836D-8CB2992CE193}" type="slidenum">
              <a:rPr lang="en-US"/>
              <a:pPr/>
              <a:t>‹#›</a:t>
            </a:fld>
            <a:endParaRPr lang="en-US"/>
          </a:p>
        </p:txBody>
      </p:sp>
      <p:sp>
        <p:nvSpPr>
          <p:cNvPr id="3" name="Rectangle 2"/>
          <p:cNvSpPr/>
          <p:nvPr userDrawn="1"/>
        </p:nvSpPr>
        <p:spPr>
          <a:xfrm>
            <a:off x="358346" y="6548438"/>
            <a:ext cx="5881816" cy="276999"/>
          </a:xfrm>
          <a:prstGeom prst="rect">
            <a:avLst/>
          </a:prstGeom>
        </p:spPr>
        <p:txBody>
          <a:bodyPr wrap="square">
            <a:spAutoFit/>
          </a:bodyPr>
          <a:lstStyle/>
          <a:p>
            <a:r>
              <a:rPr lang="en-US" dirty="0" smtClean="0">
                <a:solidFill>
                  <a:srgbClr val="000000"/>
                </a:solidFill>
                <a:effectLst>
                  <a:outerShdw blurRad="38100" dist="38100" dir="2700000" algn="tl">
                    <a:srgbClr val="000000">
                      <a:alpha val="43137"/>
                    </a:srgbClr>
                  </a:outerShdw>
                </a:effectLst>
              </a:rPr>
              <a:t>Duc </a:t>
            </a:r>
            <a:r>
              <a:rPr lang="en-US" dirty="0" err="1" smtClean="0">
                <a:solidFill>
                  <a:srgbClr val="000000"/>
                </a:solidFill>
                <a:effectLst>
                  <a:outerShdw blurRad="38100" dist="38100" dir="2700000" algn="tl">
                    <a:srgbClr val="000000">
                      <a:alpha val="43137"/>
                    </a:srgbClr>
                  </a:outerShdw>
                </a:effectLst>
              </a:rPr>
              <a:t>V.Nguyen</a:t>
            </a:r>
            <a:r>
              <a:rPr lang="en-US" dirty="0" smtClean="0">
                <a:solidFill>
                  <a:srgbClr val="000000"/>
                </a:solidFill>
                <a:effectLst>
                  <a:outerShdw blurRad="38100" dist="38100" dir="2700000" algn="tl">
                    <a:srgbClr val="000000">
                      <a:alpha val="43137"/>
                    </a:srgbClr>
                  </a:outerShdw>
                </a:effectLst>
              </a:rPr>
              <a:t> </a:t>
            </a:r>
            <a:r>
              <a:rPr lang="en-US" dirty="0" smtClean="0"/>
              <a:t>|  Vietnamese Sign Language Reader using Intel Creative Senz3D</a:t>
            </a:r>
            <a:endParaRPr lang="en-US" dirty="0"/>
          </a:p>
        </p:txBody>
      </p:sp>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r="19331"/>
          <a:stretch/>
        </p:blipFill>
        <p:spPr>
          <a:xfrm>
            <a:off x="7502570" y="12249"/>
            <a:ext cx="1628730" cy="824364"/>
          </a:xfrm>
          <a:prstGeom prst="rect">
            <a:avLst/>
          </a:prstGeom>
        </p:spPr>
      </p:pic>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sz="quarter" idx="10"/>
          </p:nvPr>
        </p:nvSpPr>
        <p:spPr/>
        <p:txBody>
          <a:bodyPr/>
          <a:lstStyle>
            <a:lvl1pPr>
              <a:defRPr/>
            </a:lvl1pPr>
          </a:lstStyle>
          <a:p>
            <a:fld id="{14BB80DE-C5E3-4ECC-BD45-D8A18240FC92}" type="slidenum">
              <a:rPr lang="en-US"/>
              <a:pPr/>
              <a:t>‹#›</a:t>
            </a:fld>
            <a:endParaRPr lang="en-US"/>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sz="quarter" idx="10"/>
          </p:nvPr>
        </p:nvSpPr>
        <p:spPr/>
        <p:txBody>
          <a:bodyPr/>
          <a:lstStyle>
            <a:lvl1pPr>
              <a:defRPr/>
            </a:lvl1pPr>
          </a:lstStyle>
          <a:p>
            <a:fld id="{C96375C2-734F-4759-BA7F-18625C4D634E}" type="slidenum">
              <a:rPr lang="en-US"/>
              <a:pPr/>
              <a:t>‹#›</a:t>
            </a:fld>
            <a:endParaRPr lang="en-US"/>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image" Target="../media/image2.png"/><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theme" Target="../theme/theme2.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image" Target="../media/image2.png"/><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theme" Target="../theme/theme3.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image" Target="../media/image3.png"/><Relationship Id="rId3" Type="http://schemas.openxmlformats.org/officeDocument/2006/relationships/slideLayout" Target="../slideLayouts/slideLayout38.xml"/><Relationship Id="rId7" Type="http://schemas.openxmlformats.org/officeDocument/2006/relationships/slideLayout" Target="../slideLayouts/slideLayout42.xml"/><Relationship Id="rId12" Type="http://schemas.openxmlformats.org/officeDocument/2006/relationships/theme" Target="../theme/theme4.xml"/><Relationship Id="rId2" Type="http://schemas.openxmlformats.org/officeDocument/2006/relationships/slideLayout" Target="../slideLayouts/slideLayout37.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5" Type="http://schemas.openxmlformats.org/officeDocument/2006/relationships/slideLayout" Target="../slideLayouts/slideLayout40.xml"/><Relationship Id="rId10" Type="http://schemas.openxmlformats.org/officeDocument/2006/relationships/slideLayout" Target="../slideLayouts/slideLayout45.xml"/><Relationship Id="rId4" Type="http://schemas.openxmlformats.org/officeDocument/2006/relationships/slideLayout" Target="../slideLayouts/slideLayout39.xml"/><Relationship Id="rId9" Type="http://schemas.openxmlformats.org/officeDocument/2006/relationships/slideLayout" Target="../slideLayouts/slideLayout4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4.xml"/><Relationship Id="rId13" Type="http://schemas.openxmlformats.org/officeDocument/2006/relationships/image" Target="../media/image4.png"/><Relationship Id="rId3" Type="http://schemas.openxmlformats.org/officeDocument/2006/relationships/slideLayout" Target="../slideLayouts/slideLayout49.xml"/><Relationship Id="rId7" Type="http://schemas.openxmlformats.org/officeDocument/2006/relationships/slideLayout" Target="../slideLayouts/slideLayout53.xml"/><Relationship Id="rId12" Type="http://schemas.openxmlformats.org/officeDocument/2006/relationships/theme" Target="../theme/theme5.xml"/><Relationship Id="rId2" Type="http://schemas.openxmlformats.org/officeDocument/2006/relationships/slideLayout" Target="../slideLayouts/slideLayout48.xml"/><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slideLayout" Target="../slideLayouts/slideLayout57.xml"/><Relationship Id="rId5" Type="http://schemas.openxmlformats.org/officeDocument/2006/relationships/slideLayout" Target="../slideLayouts/slideLayout51.xml"/><Relationship Id="rId10" Type="http://schemas.openxmlformats.org/officeDocument/2006/relationships/slideLayout" Target="../slideLayouts/slideLayout56.xml"/><Relationship Id="rId4" Type="http://schemas.openxmlformats.org/officeDocument/2006/relationships/slideLayout" Target="../slideLayouts/slideLayout50.xml"/><Relationship Id="rId9" Type="http://schemas.openxmlformats.org/officeDocument/2006/relationships/slideLayout" Target="../slideLayouts/slideLayout5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319417" name="Rectangle 57"/>
          <p:cNvSpPr>
            <a:spLocks noGrp="1" noChangeArrowheads="1"/>
          </p:cNvSpPr>
          <p:nvPr>
            <p:ph type="body" idx="1"/>
          </p:nvPr>
        </p:nvSpPr>
        <p:spPr bwMode="auto">
          <a:xfrm>
            <a:off x="457200" y="1219200"/>
            <a:ext cx="8229600" cy="50577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2319418" name="Rectangle 58"/>
          <p:cNvSpPr>
            <a:spLocks noGrp="1" noChangeArrowheads="1"/>
          </p:cNvSpPr>
          <p:nvPr>
            <p:ph type="title"/>
          </p:nvPr>
        </p:nvSpPr>
        <p:spPr bwMode="auto">
          <a:xfrm>
            <a:off x="455613" y="361950"/>
            <a:ext cx="7107237" cy="474663"/>
          </a:xfrm>
          <a:prstGeom prst="rect">
            <a:avLst/>
          </a:prstGeom>
          <a:noFill/>
          <a:ln w="9525">
            <a:noFill/>
            <a:miter lim="800000"/>
            <a:headEnd/>
            <a:tailEnd/>
          </a:ln>
          <a:effectLst/>
        </p:spPr>
        <p:txBody>
          <a:bodyPr vert="horz" wrap="square" lIns="0" tIns="45720" rIns="91440" bIns="45720" numCol="1" anchor="b" anchorCtr="0" compatLnSpc="1">
            <a:prstTxWarp prst="textNoShape">
              <a:avLst/>
            </a:prstTxWarp>
          </a:bodyPr>
          <a:lstStyle/>
          <a:p>
            <a:pPr lvl="0"/>
            <a:r>
              <a:rPr lang="en-US" dirty="0" smtClean="0"/>
              <a:t>Click to edit Master title style</a:t>
            </a:r>
          </a:p>
        </p:txBody>
      </p:sp>
      <p:sp>
        <p:nvSpPr>
          <p:cNvPr id="2319419" name="Rectangle 59"/>
          <p:cNvSpPr>
            <a:spLocks noGrp="1" noChangeArrowheads="1"/>
          </p:cNvSpPr>
          <p:nvPr>
            <p:ph type="sldNum" sz="quarter" idx="4"/>
          </p:nvPr>
        </p:nvSpPr>
        <p:spPr bwMode="auto">
          <a:xfrm>
            <a:off x="8455025" y="6548438"/>
            <a:ext cx="231775" cy="228600"/>
          </a:xfrm>
          <a:prstGeom prst="rect">
            <a:avLst/>
          </a:prstGeom>
          <a:noFill/>
          <a:ln w="9525" algn="ctr">
            <a:noFill/>
            <a:miter lim="800000"/>
            <a:headEnd/>
            <a:tailEnd/>
          </a:ln>
          <a:effectLst/>
        </p:spPr>
        <p:txBody>
          <a:bodyPr vert="horz" wrap="none" lIns="91440" tIns="45720" rIns="0" bIns="45720" numCol="1" anchor="t" anchorCtr="0" compatLnSpc="1">
            <a:prstTxWarp prst="textNoShape">
              <a:avLst/>
            </a:prstTxWarp>
            <a:spAutoFit/>
          </a:bodyPr>
          <a:lstStyle>
            <a:lvl1pPr algn="r">
              <a:spcBef>
                <a:spcPct val="0"/>
              </a:spcBef>
              <a:defRPr sz="900">
                <a:solidFill>
                  <a:schemeClr val="tx2"/>
                </a:solidFill>
                <a:cs typeface="+mn-cs"/>
              </a:defRPr>
            </a:lvl1pPr>
          </a:lstStyle>
          <a:p>
            <a:fld id="{49B0A9DD-4412-487C-A38B-307F8A51E2AD}" type="slidenum">
              <a:rPr lang="en-US"/>
              <a:pPr/>
              <a:t>‹#›</a:t>
            </a:fld>
            <a:endParaRPr lang="en-US"/>
          </a:p>
        </p:txBody>
      </p:sp>
      <p:sp>
        <p:nvSpPr>
          <p:cNvPr id="2319432" name="Line 72"/>
          <p:cNvSpPr>
            <a:spLocks noChangeShapeType="1"/>
          </p:cNvSpPr>
          <p:nvPr userDrawn="1"/>
        </p:nvSpPr>
        <p:spPr bwMode="auto">
          <a:xfrm>
            <a:off x="457200" y="849313"/>
            <a:ext cx="8234363" cy="0"/>
          </a:xfrm>
          <a:prstGeom prst="line">
            <a:avLst/>
          </a:prstGeom>
          <a:noFill/>
          <a:ln w="3175">
            <a:solidFill>
              <a:schemeClr val="tx2"/>
            </a:solidFill>
            <a:prstDash val="dash"/>
            <a:round/>
            <a:headEnd/>
            <a:tailEnd/>
          </a:ln>
          <a:effectLst/>
        </p:spPr>
        <p:txBody>
          <a:bodyPr wrap="none" anchor="ctr">
            <a:spAutoFit/>
          </a:bodyPr>
          <a:lstStyle/>
          <a:p>
            <a:endParaRPr lang="en-US"/>
          </a:p>
        </p:txBody>
      </p:sp>
      <p:sp>
        <p:nvSpPr>
          <p:cNvPr id="2319433" name="Line 73"/>
          <p:cNvSpPr>
            <a:spLocks noChangeShapeType="1"/>
          </p:cNvSpPr>
          <p:nvPr userDrawn="1"/>
        </p:nvSpPr>
        <p:spPr bwMode="auto">
          <a:xfrm>
            <a:off x="457200" y="6519863"/>
            <a:ext cx="8234363" cy="0"/>
          </a:xfrm>
          <a:prstGeom prst="line">
            <a:avLst/>
          </a:prstGeom>
          <a:noFill/>
          <a:ln w="3175">
            <a:solidFill>
              <a:schemeClr val="tx2"/>
            </a:solidFill>
            <a:prstDash val="dash"/>
            <a:round/>
            <a:headEnd/>
            <a:tailEnd/>
          </a:ln>
          <a:effectLst/>
        </p:spPr>
        <p:txBody>
          <a:bodyPr wrap="none" anchor="ctr">
            <a:spAutoFit/>
          </a:bodyPr>
          <a:lstStyle/>
          <a:p>
            <a:endParaRPr lang="en-US"/>
          </a:p>
        </p:txBody>
      </p:sp>
    </p:spTree>
  </p:cSld>
  <p:clrMap bg1="lt1" tx1="dk1" bg2="lt2" tx2="dk2" accent1="accent1" accent2="accent2" accent3="accent3" accent4="accent4" accent5="accent5" accent6="accent6" hlink="hlink" folHlink="folHlink"/>
  <p:sldLayoutIdLst>
    <p:sldLayoutId id="2147483659"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722" r:id="rId12"/>
    <p:sldLayoutId id="2147483723" r:id="rId13"/>
  </p:sldLayoutIdLst>
  <p:timing>
    <p:tnLst>
      <p:par>
        <p:cTn id="1" dur="indefinite" restart="never" nodeType="tmRoot"/>
      </p:par>
    </p:tnLst>
  </p:timing>
  <p:hf hdr="0" ftr="0" dt="0"/>
  <p:txStyles>
    <p:titleStyle>
      <a:lvl1pPr algn="l" rtl="0" fontAlgn="base">
        <a:lnSpc>
          <a:spcPct val="90000"/>
        </a:lnSpc>
        <a:spcBef>
          <a:spcPct val="0"/>
        </a:spcBef>
        <a:spcAft>
          <a:spcPct val="0"/>
        </a:spcAft>
        <a:defRPr sz="2400">
          <a:solidFill>
            <a:schemeClr val="accent1"/>
          </a:solidFill>
          <a:latin typeface="+mj-lt"/>
          <a:ea typeface="+mj-ea"/>
          <a:cs typeface="+mj-cs"/>
        </a:defRPr>
      </a:lvl1pPr>
      <a:lvl2pPr algn="l" rtl="0" fontAlgn="base">
        <a:lnSpc>
          <a:spcPct val="90000"/>
        </a:lnSpc>
        <a:spcBef>
          <a:spcPct val="0"/>
        </a:spcBef>
        <a:spcAft>
          <a:spcPct val="0"/>
        </a:spcAft>
        <a:defRPr sz="2400">
          <a:solidFill>
            <a:schemeClr val="accent1"/>
          </a:solidFill>
          <a:latin typeface="Arial" charset="0"/>
          <a:cs typeface="Arial" charset="0"/>
        </a:defRPr>
      </a:lvl2pPr>
      <a:lvl3pPr algn="l" rtl="0" fontAlgn="base">
        <a:lnSpc>
          <a:spcPct val="90000"/>
        </a:lnSpc>
        <a:spcBef>
          <a:spcPct val="0"/>
        </a:spcBef>
        <a:spcAft>
          <a:spcPct val="0"/>
        </a:spcAft>
        <a:defRPr sz="2400">
          <a:solidFill>
            <a:schemeClr val="accent1"/>
          </a:solidFill>
          <a:latin typeface="Arial" charset="0"/>
          <a:cs typeface="Arial" charset="0"/>
        </a:defRPr>
      </a:lvl3pPr>
      <a:lvl4pPr algn="l" rtl="0" fontAlgn="base">
        <a:lnSpc>
          <a:spcPct val="90000"/>
        </a:lnSpc>
        <a:spcBef>
          <a:spcPct val="0"/>
        </a:spcBef>
        <a:spcAft>
          <a:spcPct val="0"/>
        </a:spcAft>
        <a:defRPr sz="2400">
          <a:solidFill>
            <a:schemeClr val="accent1"/>
          </a:solidFill>
          <a:latin typeface="Arial" charset="0"/>
          <a:cs typeface="Arial" charset="0"/>
        </a:defRPr>
      </a:lvl4pPr>
      <a:lvl5pPr algn="l" rtl="0" fontAlgn="base">
        <a:lnSpc>
          <a:spcPct val="90000"/>
        </a:lnSpc>
        <a:spcBef>
          <a:spcPct val="0"/>
        </a:spcBef>
        <a:spcAft>
          <a:spcPct val="0"/>
        </a:spcAft>
        <a:defRPr sz="2400">
          <a:solidFill>
            <a:schemeClr val="accent1"/>
          </a:solidFill>
          <a:latin typeface="Arial" charset="0"/>
          <a:cs typeface="Arial" charset="0"/>
        </a:defRPr>
      </a:lvl5pPr>
      <a:lvl6pPr marL="457200" algn="l" rtl="0" fontAlgn="base">
        <a:lnSpc>
          <a:spcPct val="90000"/>
        </a:lnSpc>
        <a:spcBef>
          <a:spcPct val="0"/>
        </a:spcBef>
        <a:spcAft>
          <a:spcPct val="0"/>
        </a:spcAft>
        <a:defRPr sz="2400">
          <a:solidFill>
            <a:schemeClr val="accent1"/>
          </a:solidFill>
          <a:latin typeface="Arial" charset="0"/>
          <a:cs typeface="Arial" charset="0"/>
        </a:defRPr>
      </a:lvl6pPr>
      <a:lvl7pPr marL="914400" algn="l" rtl="0" fontAlgn="base">
        <a:lnSpc>
          <a:spcPct val="90000"/>
        </a:lnSpc>
        <a:spcBef>
          <a:spcPct val="0"/>
        </a:spcBef>
        <a:spcAft>
          <a:spcPct val="0"/>
        </a:spcAft>
        <a:defRPr sz="2400">
          <a:solidFill>
            <a:schemeClr val="accent1"/>
          </a:solidFill>
          <a:latin typeface="Arial" charset="0"/>
          <a:cs typeface="Arial" charset="0"/>
        </a:defRPr>
      </a:lvl7pPr>
      <a:lvl8pPr marL="1371600" algn="l" rtl="0" fontAlgn="base">
        <a:lnSpc>
          <a:spcPct val="90000"/>
        </a:lnSpc>
        <a:spcBef>
          <a:spcPct val="0"/>
        </a:spcBef>
        <a:spcAft>
          <a:spcPct val="0"/>
        </a:spcAft>
        <a:defRPr sz="2400">
          <a:solidFill>
            <a:schemeClr val="accent1"/>
          </a:solidFill>
          <a:latin typeface="Arial" charset="0"/>
          <a:cs typeface="Arial" charset="0"/>
        </a:defRPr>
      </a:lvl8pPr>
      <a:lvl9pPr marL="1828800" algn="l" rtl="0" fontAlgn="base">
        <a:lnSpc>
          <a:spcPct val="90000"/>
        </a:lnSpc>
        <a:spcBef>
          <a:spcPct val="0"/>
        </a:spcBef>
        <a:spcAft>
          <a:spcPct val="0"/>
        </a:spcAft>
        <a:defRPr sz="2400">
          <a:solidFill>
            <a:schemeClr val="accent1"/>
          </a:solidFill>
          <a:latin typeface="Arial" charset="0"/>
          <a:cs typeface="Arial" charset="0"/>
        </a:defRPr>
      </a:lvl9pPr>
    </p:titleStyle>
    <p:bodyStyle>
      <a:lvl1pPr algn="l" rtl="0" fontAlgn="base">
        <a:spcBef>
          <a:spcPct val="100000"/>
        </a:spcBef>
        <a:spcAft>
          <a:spcPct val="0"/>
        </a:spcAft>
        <a:defRPr sz="2000">
          <a:solidFill>
            <a:schemeClr val="tx1"/>
          </a:solidFill>
          <a:latin typeface="+mn-lt"/>
          <a:ea typeface="+mn-ea"/>
          <a:cs typeface="+mn-cs"/>
        </a:defRPr>
      </a:lvl1pPr>
      <a:lvl2pPr marL="230188" indent="-228600" algn="l" rtl="0" fontAlgn="base">
        <a:spcBef>
          <a:spcPct val="50000"/>
        </a:spcBef>
        <a:spcAft>
          <a:spcPct val="0"/>
        </a:spcAft>
        <a:buClr>
          <a:schemeClr val="bg2"/>
        </a:buClr>
        <a:buChar char="•"/>
        <a:defRPr>
          <a:solidFill>
            <a:schemeClr val="tx1"/>
          </a:solidFill>
          <a:latin typeface="+mn-lt"/>
          <a:cs typeface="+mn-cs"/>
        </a:defRPr>
      </a:lvl2pPr>
      <a:lvl3pPr marL="687388" indent="-227013" algn="l" rtl="0" fontAlgn="base">
        <a:spcBef>
          <a:spcPct val="40000"/>
        </a:spcBef>
        <a:spcAft>
          <a:spcPct val="0"/>
        </a:spcAft>
        <a:buClr>
          <a:schemeClr val="tx2"/>
        </a:buClr>
        <a:buSzPct val="90000"/>
        <a:buFont typeface="Wingdings" pitchFamily="2" charset="2"/>
        <a:buChar char="§"/>
        <a:defRPr sz="1600">
          <a:solidFill>
            <a:schemeClr val="tx1"/>
          </a:solidFill>
          <a:latin typeface="+mn-lt"/>
          <a:cs typeface="+mn-cs"/>
        </a:defRPr>
      </a:lvl3pPr>
      <a:lvl4pPr marL="1082675" indent="-168275" algn="l" rtl="0" fontAlgn="base">
        <a:spcBef>
          <a:spcPct val="25000"/>
        </a:spcBef>
        <a:spcAft>
          <a:spcPct val="0"/>
        </a:spcAft>
        <a:buClr>
          <a:schemeClr val="bg2"/>
        </a:buClr>
        <a:buChar char="•"/>
        <a:defRPr sz="1400">
          <a:solidFill>
            <a:schemeClr val="tx1"/>
          </a:solidFill>
          <a:latin typeface="+mn-lt"/>
          <a:cs typeface="+mn-cs"/>
        </a:defRPr>
      </a:lvl4pPr>
      <a:lvl5pPr marL="1490663" indent="-177800" algn="l" rtl="0" fontAlgn="base">
        <a:spcBef>
          <a:spcPct val="25000"/>
        </a:spcBef>
        <a:spcAft>
          <a:spcPct val="0"/>
        </a:spcAft>
        <a:buClr>
          <a:schemeClr val="tx2"/>
        </a:buClr>
        <a:buSzPct val="90000"/>
        <a:buFont typeface="Wingdings" pitchFamily="2" charset="2"/>
        <a:buChar char="§"/>
        <a:defRPr sz="1200">
          <a:solidFill>
            <a:schemeClr val="tx1"/>
          </a:solidFill>
          <a:latin typeface="+mn-lt"/>
          <a:cs typeface="+mn-cs"/>
        </a:defRPr>
      </a:lvl5pPr>
      <a:lvl6pPr marL="1947863" indent="-177800" algn="l" rtl="0" fontAlgn="base">
        <a:spcBef>
          <a:spcPct val="25000"/>
        </a:spcBef>
        <a:spcAft>
          <a:spcPct val="0"/>
        </a:spcAft>
        <a:buClr>
          <a:schemeClr val="tx2"/>
        </a:buClr>
        <a:buSzPct val="90000"/>
        <a:buFont typeface="Wingdings" pitchFamily="2" charset="2"/>
        <a:buChar char="§"/>
        <a:defRPr sz="1200">
          <a:solidFill>
            <a:schemeClr val="tx1"/>
          </a:solidFill>
          <a:latin typeface="+mn-lt"/>
          <a:cs typeface="+mn-cs"/>
        </a:defRPr>
      </a:lvl6pPr>
      <a:lvl7pPr marL="2405063" indent="-177800" algn="l" rtl="0" fontAlgn="base">
        <a:spcBef>
          <a:spcPct val="25000"/>
        </a:spcBef>
        <a:spcAft>
          <a:spcPct val="0"/>
        </a:spcAft>
        <a:buClr>
          <a:schemeClr val="tx2"/>
        </a:buClr>
        <a:buSzPct val="90000"/>
        <a:buFont typeface="Wingdings" pitchFamily="2" charset="2"/>
        <a:buChar char="§"/>
        <a:defRPr sz="1200">
          <a:solidFill>
            <a:schemeClr val="tx1"/>
          </a:solidFill>
          <a:latin typeface="+mn-lt"/>
          <a:cs typeface="+mn-cs"/>
        </a:defRPr>
      </a:lvl7pPr>
      <a:lvl8pPr marL="2862263" indent="-177800" algn="l" rtl="0" fontAlgn="base">
        <a:spcBef>
          <a:spcPct val="25000"/>
        </a:spcBef>
        <a:spcAft>
          <a:spcPct val="0"/>
        </a:spcAft>
        <a:buClr>
          <a:schemeClr val="tx2"/>
        </a:buClr>
        <a:buSzPct val="90000"/>
        <a:buFont typeface="Wingdings" pitchFamily="2" charset="2"/>
        <a:buChar char="§"/>
        <a:defRPr sz="1200">
          <a:solidFill>
            <a:schemeClr val="tx1"/>
          </a:solidFill>
          <a:latin typeface="+mn-lt"/>
          <a:cs typeface="+mn-cs"/>
        </a:defRPr>
      </a:lvl8pPr>
      <a:lvl9pPr marL="3319463" indent="-177800" algn="l" rtl="0" fontAlgn="base">
        <a:spcBef>
          <a:spcPct val="25000"/>
        </a:spcBef>
        <a:spcAft>
          <a:spcPct val="0"/>
        </a:spcAft>
        <a:buClr>
          <a:schemeClr val="tx2"/>
        </a:buClr>
        <a:buSzPct val="90000"/>
        <a:buFont typeface="Wingdings" pitchFamily="2" charset="2"/>
        <a:buChar char="§"/>
        <a:defRPr sz="12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497543" name="Rectangle 7"/>
          <p:cNvSpPr>
            <a:spLocks noChangeArrowheads="1"/>
          </p:cNvSpPr>
          <p:nvPr userDrawn="1"/>
        </p:nvSpPr>
        <p:spPr bwMode="auto">
          <a:xfrm>
            <a:off x="0" y="0"/>
            <a:ext cx="9144000" cy="6858000"/>
          </a:xfrm>
          <a:prstGeom prst="rect">
            <a:avLst/>
          </a:prstGeom>
          <a:solidFill>
            <a:schemeClr val="accent1"/>
          </a:solidFill>
          <a:ln w="9525" algn="ctr">
            <a:solidFill>
              <a:schemeClr val="tx1"/>
            </a:solidFill>
            <a:miter lim="800000"/>
            <a:headEnd/>
            <a:tailEnd/>
          </a:ln>
          <a:effectLst/>
        </p:spPr>
        <p:txBody>
          <a:bodyPr wrap="none" anchor="ctr">
            <a:spAutoFit/>
          </a:bodyPr>
          <a:lstStyle/>
          <a:p>
            <a:endParaRPr lang="en-US"/>
          </a:p>
        </p:txBody>
      </p:sp>
      <p:pic>
        <p:nvPicPr>
          <p:cNvPr id="2497544" name="Picture 8" descr="logo_white_6percent"/>
          <p:cNvPicPr>
            <a:picLocks noChangeAspect="1" noChangeArrowheads="1"/>
          </p:cNvPicPr>
          <p:nvPr userDrawn="1"/>
        </p:nvPicPr>
        <p:blipFill>
          <a:blip r:embed="rId13" cstate="screen"/>
          <a:srcRect l="1199" r="6715" b="23799"/>
          <a:stretch>
            <a:fillRect/>
          </a:stretch>
        </p:blipFill>
        <p:spPr bwMode="auto">
          <a:xfrm>
            <a:off x="0" y="4337050"/>
            <a:ext cx="9120188" cy="2546350"/>
          </a:xfrm>
          <a:prstGeom prst="rect">
            <a:avLst/>
          </a:prstGeom>
          <a:noFill/>
          <a:ln w="9525">
            <a:noFill/>
            <a:miter lim="800000"/>
            <a:headEnd/>
            <a:tailEnd/>
          </a:ln>
        </p:spPr>
      </p:pic>
      <p:sp>
        <p:nvSpPr>
          <p:cNvPr id="2497546" name="Line 10"/>
          <p:cNvSpPr>
            <a:spLocks noChangeShapeType="1"/>
          </p:cNvSpPr>
          <p:nvPr userDrawn="1"/>
        </p:nvSpPr>
        <p:spPr bwMode="auto">
          <a:xfrm rot="5400000" flipH="1">
            <a:off x="5941219" y="526256"/>
            <a:ext cx="1588" cy="6403975"/>
          </a:xfrm>
          <a:prstGeom prst="line">
            <a:avLst/>
          </a:prstGeom>
          <a:noFill/>
          <a:ln w="3175">
            <a:solidFill>
              <a:schemeClr val="bg1"/>
            </a:solidFill>
            <a:prstDash val="dash"/>
            <a:round/>
            <a:headEnd/>
            <a:tailEnd/>
          </a:ln>
          <a:effectLst/>
        </p:spPr>
        <p:txBody>
          <a:bodyPr wrap="none"/>
          <a:lstStyle/>
          <a:p>
            <a:endParaRPr lang="en-US"/>
          </a:p>
        </p:txBody>
      </p:sp>
      <p:sp>
        <p:nvSpPr>
          <p:cNvPr id="2497538" name="Rectangle 2"/>
          <p:cNvSpPr>
            <a:spLocks noGrp="1" noChangeArrowheads="1"/>
          </p:cNvSpPr>
          <p:nvPr>
            <p:ph type="title"/>
          </p:nvPr>
        </p:nvSpPr>
        <p:spPr bwMode="auto">
          <a:xfrm>
            <a:off x="2659063" y="3259138"/>
            <a:ext cx="6237287" cy="476250"/>
          </a:xfrm>
          <a:prstGeom prst="rect">
            <a:avLst/>
          </a:prstGeom>
          <a:noFill/>
          <a:ln w="9525" algn="ctr">
            <a:noFill/>
            <a:miter lim="800000"/>
            <a:headEnd/>
            <a:tailEnd/>
          </a:ln>
          <a:effectLst/>
        </p:spPr>
        <p:txBody>
          <a:bodyPr vert="horz" wrap="square" lIns="91440" tIns="45720" rIns="91440" bIns="45720" numCol="1" anchor="b" anchorCtr="0" compatLnSpc="1">
            <a:prstTxWarp prst="textNoShape">
              <a:avLst/>
            </a:prstTxWarp>
            <a:spAutoFit/>
          </a:bodyPr>
          <a:lstStyle/>
          <a:p>
            <a:pPr lvl="0"/>
            <a:r>
              <a:rPr lang="en-US" smtClean="0"/>
              <a:t>Click to edit Master title style</a:t>
            </a:r>
          </a:p>
        </p:txBody>
      </p:sp>
      <p:sp>
        <p:nvSpPr>
          <p:cNvPr id="2497539" name="Rectangle 3"/>
          <p:cNvSpPr>
            <a:spLocks noGrp="1" noChangeArrowheads="1"/>
          </p:cNvSpPr>
          <p:nvPr>
            <p:ph type="body" idx="1"/>
          </p:nvPr>
        </p:nvSpPr>
        <p:spPr bwMode="gray">
          <a:xfrm>
            <a:off x="2659063" y="3730625"/>
            <a:ext cx="6237287" cy="336550"/>
          </a:xfrm>
          <a:prstGeom prst="rect">
            <a:avLst/>
          </a:prstGeom>
          <a:noFill/>
          <a:ln w="9525" algn="ctr">
            <a:noFill/>
            <a:miter lim="800000"/>
            <a:headEnd/>
            <a:tailEnd/>
          </a:ln>
          <a:effectLst/>
        </p:spPr>
        <p:txBody>
          <a:bodyPr vert="horz" wrap="square" lIns="91440" tIns="45720" rIns="91440" bIns="45720" numCol="1" anchor="t" anchorCtr="0" compatLnSpc="1">
            <a:prstTxWarp prst="textNoShape">
              <a:avLst/>
            </a:prstTxWarp>
            <a:spAutoFit/>
          </a:bodyPr>
          <a:lstStyle/>
          <a:p>
            <a:pPr lvl="0"/>
            <a:r>
              <a:rPr lang="en-US" smtClean="0"/>
              <a:t>Click to edit Master text styles</a:t>
            </a:r>
          </a:p>
        </p:txBody>
      </p:sp>
      <p:sp>
        <p:nvSpPr>
          <p:cNvPr id="2497547" name="Text Box 11"/>
          <p:cNvSpPr txBox="1">
            <a:spLocks noChangeArrowheads="1"/>
          </p:cNvSpPr>
          <p:nvPr userDrawn="1"/>
        </p:nvSpPr>
        <p:spPr bwMode="auto">
          <a:xfrm>
            <a:off x="6561138" y="6556375"/>
            <a:ext cx="1809750" cy="214313"/>
          </a:xfrm>
          <a:prstGeom prst="rect">
            <a:avLst/>
          </a:prstGeom>
          <a:noFill/>
          <a:ln w="9525" algn="ctr">
            <a:noFill/>
            <a:miter lim="800000"/>
            <a:headEnd/>
            <a:tailEnd/>
          </a:ln>
          <a:effectLst/>
        </p:spPr>
        <p:txBody>
          <a:bodyPr wrap="none">
            <a:spAutoFit/>
          </a:bodyPr>
          <a:lstStyle/>
          <a:p>
            <a:pPr algn="r">
              <a:spcBef>
                <a:spcPct val="0"/>
              </a:spcBef>
            </a:pPr>
            <a:r>
              <a:rPr lang="en-US" sz="800">
                <a:solidFill>
                  <a:schemeClr val="bg1"/>
                </a:solidFill>
                <a:cs typeface="Arial" charset="0"/>
              </a:rPr>
              <a:t>Google Confidential and Proprietary</a:t>
            </a:r>
          </a:p>
        </p:txBody>
      </p:sp>
      <p:sp>
        <p:nvSpPr>
          <p:cNvPr id="2497548" name="Rectangle 12"/>
          <p:cNvSpPr>
            <a:spLocks noGrp="1" noChangeArrowheads="1"/>
          </p:cNvSpPr>
          <p:nvPr>
            <p:ph type="sldNum" sz="quarter" idx="4"/>
          </p:nvPr>
        </p:nvSpPr>
        <p:spPr bwMode="auto">
          <a:xfrm>
            <a:off x="8362950" y="6548438"/>
            <a:ext cx="323850" cy="228600"/>
          </a:xfrm>
          <a:prstGeom prst="rect">
            <a:avLst/>
          </a:prstGeom>
          <a:noFill/>
          <a:ln w="9525" algn="ctr">
            <a:noFill/>
            <a:miter lim="800000"/>
            <a:headEnd/>
            <a:tailEnd/>
          </a:ln>
          <a:effectLst/>
        </p:spPr>
        <p:txBody>
          <a:bodyPr vert="horz" wrap="none" lIns="91440" tIns="45720" rIns="91440" bIns="45720" numCol="1" anchor="t" anchorCtr="0" compatLnSpc="1">
            <a:prstTxWarp prst="textNoShape">
              <a:avLst/>
            </a:prstTxWarp>
            <a:spAutoFit/>
          </a:bodyPr>
          <a:lstStyle>
            <a:lvl1pPr algn="r">
              <a:spcBef>
                <a:spcPct val="0"/>
              </a:spcBef>
              <a:defRPr sz="900">
                <a:solidFill>
                  <a:schemeClr val="bg1"/>
                </a:solidFill>
                <a:cs typeface="Arial" charset="0"/>
              </a:defRPr>
            </a:lvl1pPr>
          </a:lstStyle>
          <a:p>
            <a:fld id="{3A7064F8-DD42-4FBD-A75E-C21AA7003B57}" type="slidenum">
              <a:rPr lang="en-US"/>
              <a:pPr/>
              <a:t>‹#›</a:t>
            </a:fld>
            <a:endParaRPr lang="en-US"/>
          </a:p>
        </p:txBody>
      </p:sp>
    </p:spTree>
  </p:cSld>
  <p:clrMap bg1="lt1" tx1="dk1" bg2="lt2" tx2="dk2" accent1="accent1" accent2="accent2" accent3="accent3" accent4="accent4" accent5="accent5" accent6="accent6" hlink="hlink" folHlink="folHlink"/>
  <p:sldLayoutIdLst>
    <p:sldLayoutId id="2147483665"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Lst>
  <p:timing>
    <p:tnLst>
      <p:par>
        <p:cTn id="1" dur="indefinite" restart="never" nodeType="tmRoot"/>
      </p:par>
    </p:tnLst>
  </p:timing>
  <p:hf hdr="0" ftr="0" dt="0"/>
  <p:txStyles>
    <p:titleStyle>
      <a:lvl1pPr algn="l" rtl="0" fontAlgn="base">
        <a:lnSpc>
          <a:spcPct val="90000"/>
        </a:lnSpc>
        <a:spcBef>
          <a:spcPct val="0"/>
        </a:spcBef>
        <a:spcAft>
          <a:spcPct val="0"/>
        </a:spcAft>
        <a:defRPr sz="2800">
          <a:solidFill>
            <a:schemeClr val="bg1"/>
          </a:solidFill>
          <a:latin typeface="+mj-lt"/>
          <a:ea typeface="+mj-ea"/>
          <a:cs typeface="+mj-cs"/>
        </a:defRPr>
      </a:lvl1pPr>
      <a:lvl2pPr algn="l" rtl="0" fontAlgn="base">
        <a:lnSpc>
          <a:spcPct val="90000"/>
        </a:lnSpc>
        <a:spcBef>
          <a:spcPct val="0"/>
        </a:spcBef>
        <a:spcAft>
          <a:spcPct val="0"/>
        </a:spcAft>
        <a:defRPr sz="2800">
          <a:solidFill>
            <a:schemeClr val="bg1"/>
          </a:solidFill>
          <a:latin typeface="Arial" charset="0"/>
        </a:defRPr>
      </a:lvl2pPr>
      <a:lvl3pPr algn="l" rtl="0" fontAlgn="base">
        <a:lnSpc>
          <a:spcPct val="90000"/>
        </a:lnSpc>
        <a:spcBef>
          <a:spcPct val="0"/>
        </a:spcBef>
        <a:spcAft>
          <a:spcPct val="0"/>
        </a:spcAft>
        <a:defRPr sz="2800">
          <a:solidFill>
            <a:schemeClr val="bg1"/>
          </a:solidFill>
          <a:latin typeface="Arial" charset="0"/>
        </a:defRPr>
      </a:lvl3pPr>
      <a:lvl4pPr algn="l" rtl="0" fontAlgn="base">
        <a:lnSpc>
          <a:spcPct val="90000"/>
        </a:lnSpc>
        <a:spcBef>
          <a:spcPct val="0"/>
        </a:spcBef>
        <a:spcAft>
          <a:spcPct val="0"/>
        </a:spcAft>
        <a:defRPr sz="2800">
          <a:solidFill>
            <a:schemeClr val="bg1"/>
          </a:solidFill>
          <a:latin typeface="Arial" charset="0"/>
        </a:defRPr>
      </a:lvl4pPr>
      <a:lvl5pPr algn="l" rtl="0" fontAlgn="base">
        <a:lnSpc>
          <a:spcPct val="90000"/>
        </a:lnSpc>
        <a:spcBef>
          <a:spcPct val="0"/>
        </a:spcBef>
        <a:spcAft>
          <a:spcPct val="0"/>
        </a:spcAft>
        <a:defRPr sz="2800">
          <a:solidFill>
            <a:schemeClr val="bg1"/>
          </a:solidFill>
          <a:latin typeface="Arial" charset="0"/>
        </a:defRPr>
      </a:lvl5pPr>
      <a:lvl6pPr marL="457200" algn="l" rtl="0" fontAlgn="base">
        <a:lnSpc>
          <a:spcPct val="90000"/>
        </a:lnSpc>
        <a:spcBef>
          <a:spcPct val="0"/>
        </a:spcBef>
        <a:spcAft>
          <a:spcPct val="0"/>
        </a:spcAft>
        <a:defRPr sz="2800">
          <a:solidFill>
            <a:schemeClr val="bg1"/>
          </a:solidFill>
          <a:latin typeface="Arial" charset="0"/>
        </a:defRPr>
      </a:lvl6pPr>
      <a:lvl7pPr marL="914400" algn="l" rtl="0" fontAlgn="base">
        <a:lnSpc>
          <a:spcPct val="90000"/>
        </a:lnSpc>
        <a:spcBef>
          <a:spcPct val="0"/>
        </a:spcBef>
        <a:spcAft>
          <a:spcPct val="0"/>
        </a:spcAft>
        <a:defRPr sz="2800">
          <a:solidFill>
            <a:schemeClr val="bg1"/>
          </a:solidFill>
          <a:latin typeface="Arial" charset="0"/>
        </a:defRPr>
      </a:lvl7pPr>
      <a:lvl8pPr marL="1371600" algn="l" rtl="0" fontAlgn="base">
        <a:lnSpc>
          <a:spcPct val="90000"/>
        </a:lnSpc>
        <a:spcBef>
          <a:spcPct val="0"/>
        </a:spcBef>
        <a:spcAft>
          <a:spcPct val="0"/>
        </a:spcAft>
        <a:defRPr sz="2800">
          <a:solidFill>
            <a:schemeClr val="bg1"/>
          </a:solidFill>
          <a:latin typeface="Arial" charset="0"/>
        </a:defRPr>
      </a:lvl8pPr>
      <a:lvl9pPr marL="1828800" algn="l" rtl="0" fontAlgn="base">
        <a:lnSpc>
          <a:spcPct val="90000"/>
        </a:lnSpc>
        <a:spcBef>
          <a:spcPct val="0"/>
        </a:spcBef>
        <a:spcAft>
          <a:spcPct val="0"/>
        </a:spcAft>
        <a:defRPr sz="2800">
          <a:solidFill>
            <a:schemeClr val="bg1"/>
          </a:solidFill>
          <a:latin typeface="Arial" charset="0"/>
        </a:defRPr>
      </a:lvl9pPr>
    </p:titleStyle>
    <p:bodyStyle>
      <a:lvl1pPr algn="l" rtl="0" fontAlgn="base">
        <a:spcBef>
          <a:spcPct val="0"/>
        </a:spcBef>
        <a:spcAft>
          <a:spcPct val="0"/>
        </a:spcAft>
        <a:defRPr sz="1600">
          <a:solidFill>
            <a:schemeClr val="bg1"/>
          </a:solidFill>
          <a:latin typeface="+mn-lt"/>
          <a:ea typeface="+mn-ea"/>
          <a:cs typeface="+mn-cs"/>
        </a:defRPr>
      </a:lvl1pPr>
      <a:lvl2pPr marL="457200" algn="ctr" rtl="0" fontAlgn="base">
        <a:spcBef>
          <a:spcPct val="0"/>
        </a:spcBef>
        <a:spcAft>
          <a:spcPct val="0"/>
        </a:spcAft>
        <a:defRPr sz="2400">
          <a:solidFill>
            <a:schemeClr val="bg2"/>
          </a:solidFill>
          <a:latin typeface="+mn-lt"/>
        </a:defRPr>
      </a:lvl2pPr>
      <a:lvl3pPr marL="914400" algn="ctr" rtl="0" fontAlgn="base">
        <a:spcBef>
          <a:spcPct val="0"/>
        </a:spcBef>
        <a:spcAft>
          <a:spcPct val="0"/>
        </a:spcAft>
        <a:defRPr sz="2400">
          <a:solidFill>
            <a:schemeClr val="bg2"/>
          </a:solidFill>
          <a:latin typeface="+mn-lt"/>
        </a:defRPr>
      </a:lvl3pPr>
      <a:lvl4pPr marL="1371600" algn="ctr" rtl="0" fontAlgn="base">
        <a:spcBef>
          <a:spcPct val="0"/>
        </a:spcBef>
        <a:spcAft>
          <a:spcPct val="0"/>
        </a:spcAft>
        <a:defRPr sz="2400">
          <a:solidFill>
            <a:schemeClr val="bg2"/>
          </a:solidFill>
          <a:latin typeface="+mn-lt"/>
        </a:defRPr>
      </a:lvl4pPr>
      <a:lvl5pPr marL="1828800" algn="ctr" rtl="0" fontAlgn="base">
        <a:spcBef>
          <a:spcPct val="0"/>
        </a:spcBef>
        <a:spcAft>
          <a:spcPct val="0"/>
        </a:spcAft>
        <a:defRPr sz="2400">
          <a:solidFill>
            <a:schemeClr val="bg2"/>
          </a:solidFill>
          <a:latin typeface="+mn-lt"/>
        </a:defRPr>
      </a:lvl5pPr>
      <a:lvl6pPr marL="2286000" algn="ctr" rtl="0" fontAlgn="base">
        <a:spcBef>
          <a:spcPct val="0"/>
        </a:spcBef>
        <a:spcAft>
          <a:spcPct val="0"/>
        </a:spcAft>
        <a:defRPr sz="2400">
          <a:solidFill>
            <a:schemeClr val="bg2"/>
          </a:solidFill>
          <a:latin typeface="+mn-lt"/>
        </a:defRPr>
      </a:lvl6pPr>
      <a:lvl7pPr marL="2743200" algn="ctr" rtl="0" fontAlgn="base">
        <a:spcBef>
          <a:spcPct val="0"/>
        </a:spcBef>
        <a:spcAft>
          <a:spcPct val="0"/>
        </a:spcAft>
        <a:defRPr sz="2400">
          <a:solidFill>
            <a:schemeClr val="bg2"/>
          </a:solidFill>
          <a:latin typeface="+mn-lt"/>
        </a:defRPr>
      </a:lvl7pPr>
      <a:lvl8pPr marL="3200400" algn="ctr" rtl="0" fontAlgn="base">
        <a:spcBef>
          <a:spcPct val="0"/>
        </a:spcBef>
        <a:spcAft>
          <a:spcPct val="0"/>
        </a:spcAft>
        <a:defRPr sz="2400">
          <a:solidFill>
            <a:schemeClr val="bg2"/>
          </a:solidFill>
          <a:latin typeface="+mn-lt"/>
        </a:defRPr>
      </a:lvl8pPr>
      <a:lvl9pPr marL="3657600" algn="ctr" rtl="0" fontAlgn="base">
        <a:spcBef>
          <a:spcPct val="0"/>
        </a:spcBef>
        <a:spcAft>
          <a:spcPct val="0"/>
        </a:spcAft>
        <a:defRPr sz="2400">
          <a:solidFill>
            <a:schemeClr val="bg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2502658" name="Group 2"/>
          <p:cNvGrpSpPr>
            <a:grpSpLocks/>
          </p:cNvGrpSpPr>
          <p:nvPr userDrawn="1"/>
        </p:nvGrpSpPr>
        <p:grpSpPr bwMode="auto">
          <a:xfrm>
            <a:off x="0" y="0"/>
            <a:ext cx="9144000" cy="6883400"/>
            <a:chOff x="0" y="0"/>
            <a:chExt cx="5760" cy="4336"/>
          </a:xfrm>
        </p:grpSpPr>
        <p:sp>
          <p:nvSpPr>
            <p:cNvPr id="2502659" name="Rectangle 3"/>
            <p:cNvSpPr>
              <a:spLocks noChangeArrowheads="1"/>
            </p:cNvSpPr>
            <p:nvPr userDrawn="1"/>
          </p:nvSpPr>
          <p:spPr bwMode="auto">
            <a:xfrm>
              <a:off x="0" y="0"/>
              <a:ext cx="5760" cy="4320"/>
            </a:xfrm>
            <a:prstGeom prst="rect">
              <a:avLst/>
            </a:prstGeom>
            <a:solidFill>
              <a:schemeClr val="hlink"/>
            </a:solidFill>
            <a:ln w="9525" algn="ctr">
              <a:solidFill>
                <a:schemeClr val="tx1"/>
              </a:solidFill>
              <a:miter lim="800000"/>
              <a:headEnd/>
              <a:tailEnd/>
            </a:ln>
            <a:effectLst/>
          </p:spPr>
          <p:txBody>
            <a:bodyPr wrap="none" anchor="ctr">
              <a:spAutoFit/>
            </a:bodyPr>
            <a:lstStyle/>
            <a:p>
              <a:endParaRPr lang="en-US"/>
            </a:p>
          </p:txBody>
        </p:sp>
        <p:pic>
          <p:nvPicPr>
            <p:cNvPr id="2502660" name="Picture 4" descr="logo_white_6percent"/>
            <p:cNvPicPr>
              <a:picLocks noChangeAspect="1" noChangeArrowheads="1"/>
            </p:cNvPicPr>
            <p:nvPr userDrawn="1"/>
          </p:nvPicPr>
          <p:blipFill>
            <a:blip r:embed="rId13" cstate="screen"/>
            <a:srcRect l="1199" r="6715" b="23799"/>
            <a:stretch>
              <a:fillRect/>
            </a:stretch>
          </p:blipFill>
          <p:spPr bwMode="auto">
            <a:xfrm>
              <a:off x="0" y="2732"/>
              <a:ext cx="5745" cy="1604"/>
            </a:xfrm>
            <a:prstGeom prst="rect">
              <a:avLst/>
            </a:prstGeom>
            <a:solidFill>
              <a:schemeClr val="hlink"/>
            </a:solidFill>
            <a:ln w="9525">
              <a:noFill/>
              <a:miter lim="800000"/>
              <a:headEnd/>
              <a:tailEnd/>
            </a:ln>
          </p:spPr>
        </p:pic>
      </p:grpSp>
      <p:sp>
        <p:nvSpPr>
          <p:cNvPr id="2502661" name="Line 5"/>
          <p:cNvSpPr>
            <a:spLocks noChangeShapeType="1"/>
          </p:cNvSpPr>
          <p:nvPr userDrawn="1"/>
        </p:nvSpPr>
        <p:spPr bwMode="auto">
          <a:xfrm rot="5400000" flipH="1">
            <a:off x="5941219" y="526256"/>
            <a:ext cx="1588" cy="6403975"/>
          </a:xfrm>
          <a:prstGeom prst="line">
            <a:avLst/>
          </a:prstGeom>
          <a:noFill/>
          <a:ln w="3175">
            <a:solidFill>
              <a:schemeClr val="bg1"/>
            </a:solidFill>
            <a:prstDash val="dash"/>
            <a:round/>
            <a:headEnd/>
            <a:tailEnd/>
          </a:ln>
          <a:effectLst/>
        </p:spPr>
        <p:txBody>
          <a:bodyPr wrap="none"/>
          <a:lstStyle/>
          <a:p>
            <a:endParaRPr lang="en-US"/>
          </a:p>
        </p:txBody>
      </p:sp>
      <p:sp>
        <p:nvSpPr>
          <p:cNvPr id="2502662" name="Rectangle 6"/>
          <p:cNvSpPr>
            <a:spLocks noGrp="1" noChangeArrowheads="1"/>
          </p:cNvSpPr>
          <p:nvPr>
            <p:ph type="title"/>
          </p:nvPr>
        </p:nvSpPr>
        <p:spPr bwMode="auto">
          <a:xfrm>
            <a:off x="2659063" y="3259138"/>
            <a:ext cx="6237287" cy="476250"/>
          </a:xfrm>
          <a:prstGeom prst="rect">
            <a:avLst/>
          </a:prstGeom>
          <a:noFill/>
          <a:ln w="9525" algn="ctr">
            <a:noFill/>
            <a:miter lim="800000"/>
            <a:headEnd/>
            <a:tailEnd/>
          </a:ln>
          <a:effectLst/>
        </p:spPr>
        <p:txBody>
          <a:bodyPr vert="horz" wrap="square" lIns="91440" tIns="45720" rIns="91440" bIns="45720" numCol="1" anchor="b" anchorCtr="0" compatLnSpc="1">
            <a:prstTxWarp prst="textNoShape">
              <a:avLst/>
            </a:prstTxWarp>
            <a:spAutoFit/>
          </a:bodyPr>
          <a:lstStyle/>
          <a:p>
            <a:pPr lvl="0"/>
            <a:r>
              <a:rPr lang="en-US" smtClean="0"/>
              <a:t>Click to edit Master title style</a:t>
            </a:r>
          </a:p>
        </p:txBody>
      </p:sp>
      <p:sp>
        <p:nvSpPr>
          <p:cNvPr id="2502663" name="Rectangle 7"/>
          <p:cNvSpPr>
            <a:spLocks noGrp="1" noChangeArrowheads="1"/>
          </p:cNvSpPr>
          <p:nvPr>
            <p:ph type="body" idx="1"/>
          </p:nvPr>
        </p:nvSpPr>
        <p:spPr bwMode="gray">
          <a:xfrm>
            <a:off x="2659063" y="3730625"/>
            <a:ext cx="6237287" cy="336550"/>
          </a:xfrm>
          <a:prstGeom prst="rect">
            <a:avLst/>
          </a:prstGeom>
          <a:noFill/>
          <a:ln w="9525" algn="ctr">
            <a:noFill/>
            <a:miter lim="800000"/>
            <a:headEnd/>
            <a:tailEnd/>
          </a:ln>
          <a:effectLst/>
        </p:spPr>
        <p:txBody>
          <a:bodyPr vert="horz" wrap="square" lIns="91440" tIns="45720" rIns="91440" bIns="45720" numCol="1" anchor="t" anchorCtr="0" compatLnSpc="1">
            <a:prstTxWarp prst="textNoShape">
              <a:avLst/>
            </a:prstTxWarp>
            <a:spAutoFit/>
          </a:bodyPr>
          <a:lstStyle/>
          <a:p>
            <a:pPr lvl="0"/>
            <a:r>
              <a:rPr lang="en-US" smtClean="0"/>
              <a:t>Click to edit Master text styles</a:t>
            </a:r>
          </a:p>
        </p:txBody>
      </p:sp>
      <p:sp>
        <p:nvSpPr>
          <p:cNvPr id="2502664" name="Text Box 8"/>
          <p:cNvSpPr txBox="1">
            <a:spLocks noChangeArrowheads="1"/>
          </p:cNvSpPr>
          <p:nvPr userDrawn="1"/>
        </p:nvSpPr>
        <p:spPr bwMode="auto">
          <a:xfrm>
            <a:off x="6561138" y="6556375"/>
            <a:ext cx="1809750" cy="214313"/>
          </a:xfrm>
          <a:prstGeom prst="rect">
            <a:avLst/>
          </a:prstGeom>
          <a:noFill/>
          <a:ln w="9525" algn="ctr">
            <a:noFill/>
            <a:miter lim="800000"/>
            <a:headEnd/>
            <a:tailEnd/>
          </a:ln>
          <a:effectLst/>
        </p:spPr>
        <p:txBody>
          <a:bodyPr wrap="none">
            <a:spAutoFit/>
          </a:bodyPr>
          <a:lstStyle/>
          <a:p>
            <a:pPr algn="r">
              <a:spcBef>
                <a:spcPct val="0"/>
              </a:spcBef>
            </a:pPr>
            <a:r>
              <a:rPr lang="en-US" sz="800">
                <a:solidFill>
                  <a:schemeClr val="bg1"/>
                </a:solidFill>
                <a:cs typeface="Arial" charset="0"/>
              </a:rPr>
              <a:t>Google Confidential and Proprietary</a:t>
            </a:r>
          </a:p>
        </p:txBody>
      </p:sp>
      <p:sp>
        <p:nvSpPr>
          <p:cNvPr id="2502665" name="Rectangle 9"/>
          <p:cNvSpPr>
            <a:spLocks noGrp="1" noChangeArrowheads="1"/>
          </p:cNvSpPr>
          <p:nvPr>
            <p:ph type="sldNum" sz="quarter" idx="4"/>
          </p:nvPr>
        </p:nvSpPr>
        <p:spPr bwMode="auto">
          <a:xfrm>
            <a:off x="8362950" y="6548438"/>
            <a:ext cx="323850" cy="228600"/>
          </a:xfrm>
          <a:prstGeom prst="rect">
            <a:avLst/>
          </a:prstGeom>
          <a:noFill/>
          <a:ln w="9525" algn="ctr">
            <a:noFill/>
            <a:miter lim="800000"/>
            <a:headEnd/>
            <a:tailEnd/>
          </a:ln>
          <a:effectLst/>
        </p:spPr>
        <p:txBody>
          <a:bodyPr vert="horz" wrap="none" lIns="91440" tIns="45720" rIns="91440" bIns="45720" numCol="1" anchor="t" anchorCtr="0" compatLnSpc="1">
            <a:prstTxWarp prst="textNoShape">
              <a:avLst/>
            </a:prstTxWarp>
            <a:spAutoFit/>
          </a:bodyPr>
          <a:lstStyle>
            <a:lvl1pPr algn="r">
              <a:spcBef>
                <a:spcPct val="0"/>
              </a:spcBef>
              <a:defRPr sz="900">
                <a:solidFill>
                  <a:schemeClr val="bg1"/>
                </a:solidFill>
                <a:cs typeface="Arial" charset="0"/>
              </a:defRPr>
            </a:lvl1pPr>
          </a:lstStyle>
          <a:p>
            <a:fld id="{6E5D2921-F5A5-4B7C-ADFA-775CD96500AC}" type="slidenum">
              <a:rPr lang="en-US"/>
              <a:pPr/>
              <a:t>‹#›</a:t>
            </a:fld>
            <a:endParaRPr lang="en-US"/>
          </a:p>
        </p:txBody>
      </p:sp>
    </p:spTree>
  </p:cSld>
  <p:clrMap bg1="lt1" tx1="dk1" bg2="lt2" tx2="dk2" accent1="accent1" accent2="accent2" accent3="accent3" accent4="accent4" accent5="accent5" accent6="accent6" hlink="hlink" folHlink="folHlink"/>
  <p:sldLayoutIdLst>
    <p:sldLayoutId id="2147483667"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Lst>
  <p:hf hdr="0" ftr="0" dt="0"/>
  <p:txStyles>
    <p:titleStyle>
      <a:lvl1pPr algn="l" rtl="0" fontAlgn="base">
        <a:lnSpc>
          <a:spcPct val="90000"/>
        </a:lnSpc>
        <a:spcBef>
          <a:spcPct val="0"/>
        </a:spcBef>
        <a:spcAft>
          <a:spcPct val="0"/>
        </a:spcAft>
        <a:defRPr sz="2800">
          <a:solidFill>
            <a:schemeClr val="bg1"/>
          </a:solidFill>
          <a:latin typeface="+mj-lt"/>
          <a:ea typeface="+mj-ea"/>
          <a:cs typeface="+mj-cs"/>
        </a:defRPr>
      </a:lvl1pPr>
      <a:lvl2pPr algn="l" rtl="0" fontAlgn="base">
        <a:lnSpc>
          <a:spcPct val="90000"/>
        </a:lnSpc>
        <a:spcBef>
          <a:spcPct val="0"/>
        </a:spcBef>
        <a:spcAft>
          <a:spcPct val="0"/>
        </a:spcAft>
        <a:defRPr sz="2800">
          <a:solidFill>
            <a:schemeClr val="bg1"/>
          </a:solidFill>
          <a:latin typeface="Arial" charset="0"/>
        </a:defRPr>
      </a:lvl2pPr>
      <a:lvl3pPr algn="l" rtl="0" fontAlgn="base">
        <a:lnSpc>
          <a:spcPct val="90000"/>
        </a:lnSpc>
        <a:spcBef>
          <a:spcPct val="0"/>
        </a:spcBef>
        <a:spcAft>
          <a:spcPct val="0"/>
        </a:spcAft>
        <a:defRPr sz="2800">
          <a:solidFill>
            <a:schemeClr val="bg1"/>
          </a:solidFill>
          <a:latin typeface="Arial" charset="0"/>
        </a:defRPr>
      </a:lvl3pPr>
      <a:lvl4pPr algn="l" rtl="0" fontAlgn="base">
        <a:lnSpc>
          <a:spcPct val="90000"/>
        </a:lnSpc>
        <a:spcBef>
          <a:spcPct val="0"/>
        </a:spcBef>
        <a:spcAft>
          <a:spcPct val="0"/>
        </a:spcAft>
        <a:defRPr sz="2800">
          <a:solidFill>
            <a:schemeClr val="bg1"/>
          </a:solidFill>
          <a:latin typeface="Arial" charset="0"/>
        </a:defRPr>
      </a:lvl4pPr>
      <a:lvl5pPr algn="l" rtl="0" fontAlgn="base">
        <a:lnSpc>
          <a:spcPct val="90000"/>
        </a:lnSpc>
        <a:spcBef>
          <a:spcPct val="0"/>
        </a:spcBef>
        <a:spcAft>
          <a:spcPct val="0"/>
        </a:spcAft>
        <a:defRPr sz="2800">
          <a:solidFill>
            <a:schemeClr val="bg1"/>
          </a:solidFill>
          <a:latin typeface="Arial" charset="0"/>
        </a:defRPr>
      </a:lvl5pPr>
      <a:lvl6pPr marL="457200" algn="l" rtl="0" fontAlgn="base">
        <a:lnSpc>
          <a:spcPct val="90000"/>
        </a:lnSpc>
        <a:spcBef>
          <a:spcPct val="0"/>
        </a:spcBef>
        <a:spcAft>
          <a:spcPct val="0"/>
        </a:spcAft>
        <a:defRPr sz="2800">
          <a:solidFill>
            <a:schemeClr val="bg1"/>
          </a:solidFill>
          <a:latin typeface="Arial" charset="0"/>
        </a:defRPr>
      </a:lvl6pPr>
      <a:lvl7pPr marL="914400" algn="l" rtl="0" fontAlgn="base">
        <a:lnSpc>
          <a:spcPct val="90000"/>
        </a:lnSpc>
        <a:spcBef>
          <a:spcPct val="0"/>
        </a:spcBef>
        <a:spcAft>
          <a:spcPct val="0"/>
        </a:spcAft>
        <a:defRPr sz="2800">
          <a:solidFill>
            <a:schemeClr val="bg1"/>
          </a:solidFill>
          <a:latin typeface="Arial" charset="0"/>
        </a:defRPr>
      </a:lvl7pPr>
      <a:lvl8pPr marL="1371600" algn="l" rtl="0" fontAlgn="base">
        <a:lnSpc>
          <a:spcPct val="90000"/>
        </a:lnSpc>
        <a:spcBef>
          <a:spcPct val="0"/>
        </a:spcBef>
        <a:spcAft>
          <a:spcPct val="0"/>
        </a:spcAft>
        <a:defRPr sz="2800">
          <a:solidFill>
            <a:schemeClr val="bg1"/>
          </a:solidFill>
          <a:latin typeface="Arial" charset="0"/>
        </a:defRPr>
      </a:lvl8pPr>
      <a:lvl9pPr marL="1828800" algn="l" rtl="0" fontAlgn="base">
        <a:lnSpc>
          <a:spcPct val="90000"/>
        </a:lnSpc>
        <a:spcBef>
          <a:spcPct val="0"/>
        </a:spcBef>
        <a:spcAft>
          <a:spcPct val="0"/>
        </a:spcAft>
        <a:defRPr sz="2800">
          <a:solidFill>
            <a:schemeClr val="bg1"/>
          </a:solidFill>
          <a:latin typeface="Arial" charset="0"/>
        </a:defRPr>
      </a:lvl9pPr>
    </p:titleStyle>
    <p:bodyStyle>
      <a:lvl1pPr algn="l" rtl="0" fontAlgn="base">
        <a:spcBef>
          <a:spcPct val="0"/>
        </a:spcBef>
        <a:spcAft>
          <a:spcPct val="0"/>
        </a:spcAft>
        <a:defRPr sz="1600">
          <a:solidFill>
            <a:schemeClr val="bg1"/>
          </a:solidFill>
          <a:latin typeface="+mn-lt"/>
          <a:ea typeface="+mn-ea"/>
          <a:cs typeface="+mn-cs"/>
        </a:defRPr>
      </a:lvl1pPr>
      <a:lvl2pPr marL="457200" algn="ctr" rtl="0" fontAlgn="base">
        <a:spcBef>
          <a:spcPct val="0"/>
        </a:spcBef>
        <a:spcAft>
          <a:spcPct val="0"/>
        </a:spcAft>
        <a:defRPr sz="2400">
          <a:solidFill>
            <a:schemeClr val="bg2"/>
          </a:solidFill>
          <a:latin typeface="+mn-lt"/>
        </a:defRPr>
      </a:lvl2pPr>
      <a:lvl3pPr marL="914400" algn="ctr" rtl="0" fontAlgn="base">
        <a:spcBef>
          <a:spcPct val="0"/>
        </a:spcBef>
        <a:spcAft>
          <a:spcPct val="0"/>
        </a:spcAft>
        <a:defRPr sz="2400">
          <a:solidFill>
            <a:schemeClr val="bg2"/>
          </a:solidFill>
          <a:latin typeface="+mn-lt"/>
        </a:defRPr>
      </a:lvl3pPr>
      <a:lvl4pPr marL="1371600" algn="ctr" rtl="0" fontAlgn="base">
        <a:spcBef>
          <a:spcPct val="0"/>
        </a:spcBef>
        <a:spcAft>
          <a:spcPct val="0"/>
        </a:spcAft>
        <a:defRPr sz="2400">
          <a:solidFill>
            <a:schemeClr val="bg2"/>
          </a:solidFill>
          <a:latin typeface="+mn-lt"/>
        </a:defRPr>
      </a:lvl4pPr>
      <a:lvl5pPr marL="1828800" algn="ctr" rtl="0" fontAlgn="base">
        <a:spcBef>
          <a:spcPct val="0"/>
        </a:spcBef>
        <a:spcAft>
          <a:spcPct val="0"/>
        </a:spcAft>
        <a:defRPr sz="2400">
          <a:solidFill>
            <a:schemeClr val="bg2"/>
          </a:solidFill>
          <a:latin typeface="+mn-lt"/>
        </a:defRPr>
      </a:lvl5pPr>
      <a:lvl6pPr marL="2286000" algn="ctr" rtl="0" fontAlgn="base">
        <a:spcBef>
          <a:spcPct val="0"/>
        </a:spcBef>
        <a:spcAft>
          <a:spcPct val="0"/>
        </a:spcAft>
        <a:defRPr sz="2400">
          <a:solidFill>
            <a:schemeClr val="bg2"/>
          </a:solidFill>
          <a:latin typeface="+mn-lt"/>
        </a:defRPr>
      </a:lvl6pPr>
      <a:lvl7pPr marL="2743200" algn="ctr" rtl="0" fontAlgn="base">
        <a:spcBef>
          <a:spcPct val="0"/>
        </a:spcBef>
        <a:spcAft>
          <a:spcPct val="0"/>
        </a:spcAft>
        <a:defRPr sz="2400">
          <a:solidFill>
            <a:schemeClr val="bg2"/>
          </a:solidFill>
          <a:latin typeface="+mn-lt"/>
        </a:defRPr>
      </a:lvl7pPr>
      <a:lvl8pPr marL="3200400" algn="ctr" rtl="0" fontAlgn="base">
        <a:spcBef>
          <a:spcPct val="0"/>
        </a:spcBef>
        <a:spcAft>
          <a:spcPct val="0"/>
        </a:spcAft>
        <a:defRPr sz="2400">
          <a:solidFill>
            <a:schemeClr val="bg2"/>
          </a:solidFill>
          <a:latin typeface="+mn-lt"/>
        </a:defRPr>
      </a:lvl8pPr>
      <a:lvl9pPr marL="3657600" algn="ctr" rtl="0" fontAlgn="base">
        <a:spcBef>
          <a:spcPct val="0"/>
        </a:spcBef>
        <a:spcAft>
          <a:spcPct val="0"/>
        </a:spcAft>
        <a:defRPr sz="2400">
          <a:solidFill>
            <a:schemeClr val="bg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504707" name="Rectangle 3"/>
          <p:cNvSpPr>
            <a:spLocks noChangeArrowheads="1"/>
          </p:cNvSpPr>
          <p:nvPr userDrawn="1"/>
        </p:nvSpPr>
        <p:spPr bwMode="auto">
          <a:xfrm>
            <a:off x="0" y="0"/>
            <a:ext cx="9144000" cy="6858000"/>
          </a:xfrm>
          <a:prstGeom prst="rect">
            <a:avLst/>
          </a:prstGeom>
          <a:solidFill>
            <a:schemeClr val="accent2"/>
          </a:solidFill>
          <a:ln w="9525" algn="ctr">
            <a:solidFill>
              <a:schemeClr val="tx1"/>
            </a:solidFill>
            <a:miter lim="800000"/>
            <a:headEnd/>
            <a:tailEnd/>
          </a:ln>
          <a:effectLst/>
        </p:spPr>
        <p:txBody>
          <a:bodyPr wrap="none" anchor="ctr">
            <a:spAutoFit/>
          </a:bodyPr>
          <a:lstStyle/>
          <a:p>
            <a:endParaRPr lang="en-US"/>
          </a:p>
        </p:txBody>
      </p:sp>
      <p:pic>
        <p:nvPicPr>
          <p:cNvPr id="2504716" name="Picture 12" descr="logo_white_15percent"/>
          <p:cNvPicPr>
            <a:picLocks noChangeAspect="1" noChangeArrowheads="1"/>
          </p:cNvPicPr>
          <p:nvPr userDrawn="1"/>
        </p:nvPicPr>
        <p:blipFill>
          <a:blip r:embed="rId13" cstate="screen"/>
          <a:srcRect l="1199" r="6715" b="23799"/>
          <a:stretch>
            <a:fillRect/>
          </a:stretch>
        </p:blipFill>
        <p:spPr bwMode="auto">
          <a:xfrm>
            <a:off x="0" y="4303713"/>
            <a:ext cx="9144000" cy="2554287"/>
          </a:xfrm>
          <a:prstGeom prst="rect">
            <a:avLst/>
          </a:prstGeom>
          <a:noFill/>
        </p:spPr>
      </p:pic>
      <p:sp>
        <p:nvSpPr>
          <p:cNvPr id="2504709" name="Line 5"/>
          <p:cNvSpPr>
            <a:spLocks noChangeShapeType="1"/>
          </p:cNvSpPr>
          <p:nvPr userDrawn="1"/>
        </p:nvSpPr>
        <p:spPr bwMode="auto">
          <a:xfrm rot="5400000" flipH="1">
            <a:off x="5941219" y="526256"/>
            <a:ext cx="1588" cy="6403975"/>
          </a:xfrm>
          <a:prstGeom prst="line">
            <a:avLst/>
          </a:prstGeom>
          <a:noFill/>
          <a:ln w="3175">
            <a:solidFill>
              <a:schemeClr val="bg1"/>
            </a:solidFill>
            <a:prstDash val="dash"/>
            <a:round/>
            <a:headEnd/>
            <a:tailEnd/>
          </a:ln>
          <a:effectLst/>
        </p:spPr>
        <p:txBody>
          <a:bodyPr wrap="none"/>
          <a:lstStyle/>
          <a:p>
            <a:endParaRPr lang="en-US"/>
          </a:p>
        </p:txBody>
      </p:sp>
      <p:sp>
        <p:nvSpPr>
          <p:cNvPr id="2504710" name="Rectangle 6"/>
          <p:cNvSpPr>
            <a:spLocks noGrp="1" noChangeArrowheads="1"/>
          </p:cNvSpPr>
          <p:nvPr>
            <p:ph type="title"/>
          </p:nvPr>
        </p:nvSpPr>
        <p:spPr bwMode="auto">
          <a:xfrm>
            <a:off x="2659063" y="3259138"/>
            <a:ext cx="6237287" cy="476250"/>
          </a:xfrm>
          <a:prstGeom prst="rect">
            <a:avLst/>
          </a:prstGeom>
          <a:noFill/>
          <a:ln w="9525" algn="ctr">
            <a:noFill/>
            <a:miter lim="800000"/>
            <a:headEnd/>
            <a:tailEnd/>
          </a:ln>
          <a:effectLst/>
        </p:spPr>
        <p:txBody>
          <a:bodyPr vert="horz" wrap="square" lIns="91440" tIns="45720" rIns="91440" bIns="45720" numCol="1" anchor="b" anchorCtr="0" compatLnSpc="1">
            <a:prstTxWarp prst="textNoShape">
              <a:avLst/>
            </a:prstTxWarp>
            <a:spAutoFit/>
          </a:bodyPr>
          <a:lstStyle/>
          <a:p>
            <a:pPr lvl="0"/>
            <a:r>
              <a:rPr lang="en-US" smtClean="0"/>
              <a:t>Click to edit Master title style</a:t>
            </a:r>
          </a:p>
        </p:txBody>
      </p:sp>
      <p:sp>
        <p:nvSpPr>
          <p:cNvPr id="2504711" name="Rectangle 7"/>
          <p:cNvSpPr>
            <a:spLocks noGrp="1" noChangeArrowheads="1"/>
          </p:cNvSpPr>
          <p:nvPr>
            <p:ph type="body" idx="1"/>
          </p:nvPr>
        </p:nvSpPr>
        <p:spPr bwMode="gray">
          <a:xfrm>
            <a:off x="2659063" y="3730625"/>
            <a:ext cx="6237287" cy="336550"/>
          </a:xfrm>
          <a:prstGeom prst="rect">
            <a:avLst/>
          </a:prstGeom>
          <a:noFill/>
          <a:ln w="9525" algn="ctr">
            <a:noFill/>
            <a:miter lim="800000"/>
            <a:headEnd/>
            <a:tailEnd/>
          </a:ln>
          <a:effectLst/>
        </p:spPr>
        <p:txBody>
          <a:bodyPr vert="horz" wrap="square" lIns="91440" tIns="45720" rIns="91440" bIns="45720" numCol="1" anchor="t" anchorCtr="0" compatLnSpc="1">
            <a:prstTxWarp prst="textNoShape">
              <a:avLst/>
            </a:prstTxWarp>
            <a:spAutoFit/>
          </a:bodyPr>
          <a:lstStyle/>
          <a:p>
            <a:pPr lvl="0"/>
            <a:r>
              <a:rPr lang="en-US" smtClean="0"/>
              <a:t>Click to edit Master text styles</a:t>
            </a:r>
          </a:p>
        </p:txBody>
      </p:sp>
      <p:sp>
        <p:nvSpPr>
          <p:cNvPr id="2504712" name="Text Box 8"/>
          <p:cNvSpPr txBox="1">
            <a:spLocks noChangeArrowheads="1"/>
          </p:cNvSpPr>
          <p:nvPr userDrawn="1"/>
        </p:nvSpPr>
        <p:spPr bwMode="auto">
          <a:xfrm>
            <a:off x="6561138" y="6556375"/>
            <a:ext cx="1809750" cy="214313"/>
          </a:xfrm>
          <a:prstGeom prst="rect">
            <a:avLst/>
          </a:prstGeom>
          <a:noFill/>
          <a:ln w="9525" algn="ctr">
            <a:noFill/>
            <a:miter lim="800000"/>
            <a:headEnd/>
            <a:tailEnd/>
          </a:ln>
          <a:effectLst/>
        </p:spPr>
        <p:txBody>
          <a:bodyPr wrap="none">
            <a:spAutoFit/>
          </a:bodyPr>
          <a:lstStyle/>
          <a:p>
            <a:pPr algn="r">
              <a:spcBef>
                <a:spcPct val="0"/>
              </a:spcBef>
            </a:pPr>
            <a:r>
              <a:rPr lang="en-US" sz="800">
                <a:solidFill>
                  <a:schemeClr val="bg1"/>
                </a:solidFill>
                <a:cs typeface="Arial" charset="0"/>
              </a:rPr>
              <a:t>Google Confidential and Proprietary</a:t>
            </a:r>
          </a:p>
        </p:txBody>
      </p:sp>
      <p:sp>
        <p:nvSpPr>
          <p:cNvPr id="2504713" name="Rectangle 9"/>
          <p:cNvSpPr>
            <a:spLocks noGrp="1" noChangeArrowheads="1"/>
          </p:cNvSpPr>
          <p:nvPr>
            <p:ph type="sldNum" sz="quarter" idx="4"/>
          </p:nvPr>
        </p:nvSpPr>
        <p:spPr bwMode="auto">
          <a:xfrm>
            <a:off x="8362950" y="6548438"/>
            <a:ext cx="323850" cy="228600"/>
          </a:xfrm>
          <a:prstGeom prst="rect">
            <a:avLst/>
          </a:prstGeom>
          <a:noFill/>
          <a:ln w="9525" algn="ctr">
            <a:noFill/>
            <a:miter lim="800000"/>
            <a:headEnd/>
            <a:tailEnd/>
          </a:ln>
          <a:effectLst/>
        </p:spPr>
        <p:txBody>
          <a:bodyPr vert="horz" wrap="none" lIns="91440" tIns="45720" rIns="91440" bIns="45720" numCol="1" anchor="t" anchorCtr="0" compatLnSpc="1">
            <a:prstTxWarp prst="textNoShape">
              <a:avLst/>
            </a:prstTxWarp>
            <a:spAutoFit/>
          </a:bodyPr>
          <a:lstStyle>
            <a:lvl1pPr algn="r">
              <a:spcBef>
                <a:spcPct val="0"/>
              </a:spcBef>
              <a:defRPr sz="900">
                <a:solidFill>
                  <a:schemeClr val="bg1"/>
                </a:solidFill>
                <a:cs typeface="Arial" charset="0"/>
              </a:defRPr>
            </a:lvl1pPr>
          </a:lstStyle>
          <a:p>
            <a:fld id="{319EFCC3-F053-42DD-BB12-DF61A5DDC966}" type="slidenum">
              <a:rPr lang="en-US"/>
              <a:pPr/>
              <a:t>‹#›</a:t>
            </a:fld>
            <a:endParaRPr lang="en-US"/>
          </a:p>
        </p:txBody>
      </p:sp>
    </p:spTree>
  </p:cSld>
  <p:clrMap bg1="lt1" tx1="dk1" bg2="lt2" tx2="dk2" accent1="accent1" accent2="accent2" accent3="accent3" accent4="accent4" accent5="accent5" accent6="accent6" hlink="hlink" folHlink="folHlink"/>
  <p:sldLayoutIdLst>
    <p:sldLayoutId id="2147483669"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Lst>
  <p:hf hdr="0" ftr="0" dt="0"/>
  <p:txStyles>
    <p:titleStyle>
      <a:lvl1pPr algn="l" rtl="0" fontAlgn="base">
        <a:lnSpc>
          <a:spcPct val="90000"/>
        </a:lnSpc>
        <a:spcBef>
          <a:spcPct val="0"/>
        </a:spcBef>
        <a:spcAft>
          <a:spcPct val="0"/>
        </a:spcAft>
        <a:defRPr sz="2800">
          <a:solidFill>
            <a:schemeClr val="bg1"/>
          </a:solidFill>
          <a:latin typeface="+mj-lt"/>
          <a:ea typeface="+mj-ea"/>
          <a:cs typeface="+mj-cs"/>
        </a:defRPr>
      </a:lvl1pPr>
      <a:lvl2pPr algn="l" rtl="0" fontAlgn="base">
        <a:lnSpc>
          <a:spcPct val="90000"/>
        </a:lnSpc>
        <a:spcBef>
          <a:spcPct val="0"/>
        </a:spcBef>
        <a:spcAft>
          <a:spcPct val="0"/>
        </a:spcAft>
        <a:defRPr sz="2800">
          <a:solidFill>
            <a:schemeClr val="bg1"/>
          </a:solidFill>
          <a:latin typeface="Arial" charset="0"/>
        </a:defRPr>
      </a:lvl2pPr>
      <a:lvl3pPr algn="l" rtl="0" fontAlgn="base">
        <a:lnSpc>
          <a:spcPct val="90000"/>
        </a:lnSpc>
        <a:spcBef>
          <a:spcPct val="0"/>
        </a:spcBef>
        <a:spcAft>
          <a:spcPct val="0"/>
        </a:spcAft>
        <a:defRPr sz="2800">
          <a:solidFill>
            <a:schemeClr val="bg1"/>
          </a:solidFill>
          <a:latin typeface="Arial" charset="0"/>
        </a:defRPr>
      </a:lvl3pPr>
      <a:lvl4pPr algn="l" rtl="0" fontAlgn="base">
        <a:lnSpc>
          <a:spcPct val="90000"/>
        </a:lnSpc>
        <a:spcBef>
          <a:spcPct val="0"/>
        </a:spcBef>
        <a:spcAft>
          <a:spcPct val="0"/>
        </a:spcAft>
        <a:defRPr sz="2800">
          <a:solidFill>
            <a:schemeClr val="bg1"/>
          </a:solidFill>
          <a:latin typeface="Arial" charset="0"/>
        </a:defRPr>
      </a:lvl4pPr>
      <a:lvl5pPr algn="l" rtl="0" fontAlgn="base">
        <a:lnSpc>
          <a:spcPct val="90000"/>
        </a:lnSpc>
        <a:spcBef>
          <a:spcPct val="0"/>
        </a:spcBef>
        <a:spcAft>
          <a:spcPct val="0"/>
        </a:spcAft>
        <a:defRPr sz="2800">
          <a:solidFill>
            <a:schemeClr val="bg1"/>
          </a:solidFill>
          <a:latin typeface="Arial" charset="0"/>
        </a:defRPr>
      </a:lvl5pPr>
      <a:lvl6pPr marL="457200" algn="l" rtl="0" fontAlgn="base">
        <a:lnSpc>
          <a:spcPct val="90000"/>
        </a:lnSpc>
        <a:spcBef>
          <a:spcPct val="0"/>
        </a:spcBef>
        <a:spcAft>
          <a:spcPct val="0"/>
        </a:spcAft>
        <a:defRPr sz="2800">
          <a:solidFill>
            <a:schemeClr val="bg1"/>
          </a:solidFill>
          <a:latin typeface="Arial" charset="0"/>
        </a:defRPr>
      </a:lvl6pPr>
      <a:lvl7pPr marL="914400" algn="l" rtl="0" fontAlgn="base">
        <a:lnSpc>
          <a:spcPct val="90000"/>
        </a:lnSpc>
        <a:spcBef>
          <a:spcPct val="0"/>
        </a:spcBef>
        <a:spcAft>
          <a:spcPct val="0"/>
        </a:spcAft>
        <a:defRPr sz="2800">
          <a:solidFill>
            <a:schemeClr val="bg1"/>
          </a:solidFill>
          <a:latin typeface="Arial" charset="0"/>
        </a:defRPr>
      </a:lvl7pPr>
      <a:lvl8pPr marL="1371600" algn="l" rtl="0" fontAlgn="base">
        <a:lnSpc>
          <a:spcPct val="90000"/>
        </a:lnSpc>
        <a:spcBef>
          <a:spcPct val="0"/>
        </a:spcBef>
        <a:spcAft>
          <a:spcPct val="0"/>
        </a:spcAft>
        <a:defRPr sz="2800">
          <a:solidFill>
            <a:schemeClr val="bg1"/>
          </a:solidFill>
          <a:latin typeface="Arial" charset="0"/>
        </a:defRPr>
      </a:lvl8pPr>
      <a:lvl9pPr marL="1828800" algn="l" rtl="0" fontAlgn="base">
        <a:lnSpc>
          <a:spcPct val="90000"/>
        </a:lnSpc>
        <a:spcBef>
          <a:spcPct val="0"/>
        </a:spcBef>
        <a:spcAft>
          <a:spcPct val="0"/>
        </a:spcAft>
        <a:defRPr sz="2800">
          <a:solidFill>
            <a:schemeClr val="bg1"/>
          </a:solidFill>
          <a:latin typeface="Arial" charset="0"/>
        </a:defRPr>
      </a:lvl9pPr>
    </p:titleStyle>
    <p:bodyStyle>
      <a:lvl1pPr algn="l" rtl="0" fontAlgn="base">
        <a:spcBef>
          <a:spcPct val="0"/>
        </a:spcBef>
        <a:spcAft>
          <a:spcPct val="0"/>
        </a:spcAft>
        <a:defRPr sz="1600">
          <a:solidFill>
            <a:schemeClr val="bg1"/>
          </a:solidFill>
          <a:latin typeface="+mn-lt"/>
          <a:ea typeface="+mn-ea"/>
          <a:cs typeface="+mn-cs"/>
        </a:defRPr>
      </a:lvl1pPr>
      <a:lvl2pPr marL="457200" algn="ctr" rtl="0" fontAlgn="base">
        <a:spcBef>
          <a:spcPct val="0"/>
        </a:spcBef>
        <a:spcAft>
          <a:spcPct val="0"/>
        </a:spcAft>
        <a:defRPr sz="2400">
          <a:solidFill>
            <a:schemeClr val="bg2"/>
          </a:solidFill>
          <a:latin typeface="+mn-lt"/>
        </a:defRPr>
      </a:lvl2pPr>
      <a:lvl3pPr marL="914400" algn="ctr" rtl="0" fontAlgn="base">
        <a:spcBef>
          <a:spcPct val="0"/>
        </a:spcBef>
        <a:spcAft>
          <a:spcPct val="0"/>
        </a:spcAft>
        <a:defRPr sz="2400">
          <a:solidFill>
            <a:schemeClr val="bg2"/>
          </a:solidFill>
          <a:latin typeface="+mn-lt"/>
        </a:defRPr>
      </a:lvl3pPr>
      <a:lvl4pPr marL="1371600" algn="ctr" rtl="0" fontAlgn="base">
        <a:spcBef>
          <a:spcPct val="0"/>
        </a:spcBef>
        <a:spcAft>
          <a:spcPct val="0"/>
        </a:spcAft>
        <a:defRPr sz="2400">
          <a:solidFill>
            <a:schemeClr val="bg2"/>
          </a:solidFill>
          <a:latin typeface="+mn-lt"/>
        </a:defRPr>
      </a:lvl4pPr>
      <a:lvl5pPr marL="1828800" algn="ctr" rtl="0" fontAlgn="base">
        <a:spcBef>
          <a:spcPct val="0"/>
        </a:spcBef>
        <a:spcAft>
          <a:spcPct val="0"/>
        </a:spcAft>
        <a:defRPr sz="2400">
          <a:solidFill>
            <a:schemeClr val="bg2"/>
          </a:solidFill>
          <a:latin typeface="+mn-lt"/>
        </a:defRPr>
      </a:lvl5pPr>
      <a:lvl6pPr marL="2286000" algn="ctr" rtl="0" fontAlgn="base">
        <a:spcBef>
          <a:spcPct val="0"/>
        </a:spcBef>
        <a:spcAft>
          <a:spcPct val="0"/>
        </a:spcAft>
        <a:defRPr sz="2400">
          <a:solidFill>
            <a:schemeClr val="bg2"/>
          </a:solidFill>
          <a:latin typeface="+mn-lt"/>
        </a:defRPr>
      </a:lvl6pPr>
      <a:lvl7pPr marL="2743200" algn="ctr" rtl="0" fontAlgn="base">
        <a:spcBef>
          <a:spcPct val="0"/>
        </a:spcBef>
        <a:spcAft>
          <a:spcPct val="0"/>
        </a:spcAft>
        <a:defRPr sz="2400">
          <a:solidFill>
            <a:schemeClr val="bg2"/>
          </a:solidFill>
          <a:latin typeface="+mn-lt"/>
        </a:defRPr>
      </a:lvl7pPr>
      <a:lvl8pPr marL="3200400" algn="ctr" rtl="0" fontAlgn="base">
        <a:spcBef>
          <a:spcPct val="0"/>
        </a:spcBef>
        <a:spcAft>
          <a:spcPct val="0"/>
        </a:spcAft>
        <a:defRPr sz="2400">
          <a:solidFill>
            <a:schemeClr val="bg2"/>
          </a:solidFill>
          <a:latin typeface="+mn-lt"/>
        </a:defRPr>
      </a:lvl8pPr>
      <a:lvl9pPr marL="3657600" algn="ctr" rtl="0" fontAlgn="base">
        <a:spcBef>
          <a:spcPct val="0"/>
        </a:spcBef>
        <a:spcAft>
          <a:spcPct val="0"/>
        </a:spcAft>
        <a:defRPr sz="2400">
          <a:solidFill>
            <a:schemeClr val="bg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506754" name="Rectangle 2"/>
          <p:cNvSpPr>
            <a:spLocks noChangeArrowheads="1"/>
          </p:cNvSpPr>
          <p:nvPr userDrawn="1"/>
        </p:nvSpPr>
        <p:spPr bwMode="auto">
          <a:xfrm>
            <a:off x="0" y="0"/>
            <a:ext cx="9144000" cy="6858000"/>
          </a:xfrm>
          <a:prstGeom prst="rect">
            <a:avLst/>
          </a:prstGeom>
          <a:solidFill>
            <a:schemeClr val="folHlink"/>
          </a:solidFill>
          <a:ln w="9525" algn="ctr">
            <a:solidFill>
              <a:schemeClr val="tx1"/>
            </a:solidFill>
            <a:miter lim="800000"/>
            <a:headEnd/>
            <a:tailEnd/>
          </a:ln>
          <a:effectLst/>
        </p:spPr>
        <p:txBody>
          <a:bodyPr wrap="none" anchor="ctr">
            <a:spAutoFit/>
          </a:bodyPr>
          <a:lstStyle/>
          <a:p>
            <a:endParaRPr lang="en-US"/>
          </a:p>
        </p:txBody>
      </p:sp>
      <p:pic>
        <p:nvPicPr>
          <p:cNvPr id="2506763" name="Picture 11" descr="logo_white_18percent"/>
          <p:cNvPicPr>
            <a:picLocks noChangeAspect="1" noChangeArrowheads="1"/>
          </p:cNvPicPr>
          <p:nvPr userDrawn="1"/>
        </p:nvPicPr>
        <p:blipFill>
          <a:blip r:embed="rId13" cstate="screen"/>
          <a:srcRect l="1199" r="6715" b="23799"/>
          <a:stretch>
            <a:fillRect/>
          </a:stretch>
        </p:blipFill>
        <p:spPr bwMode="auto">
          <a:xfrm>
            <a:off x="0" y="4303713"/>
            <a:ext cx="9144000" cy="2554287"/>
          </a:xfrm>
          <a:prstGeom prst="rect">
            <a:avLst/>
          </a:prstGeom>
          <a:noFill/>
        </p:spPr>
      </p:pic>
      <p:sp>
        <p:nvSpPr>
          <p:cNvPr id="2506756" name="Line 4"/>
          <p:cNvSpPr>
            <a:spLocks noChangeShapeType="1"/>
          </p:cNvSpPr>
          <p:nvPr userDrawn="1"/>
        </p:nvSpPr>
        <p:spPr bwMode="auto">
          <a:xfrm rot="5400000" flipH="1">
            <a:off x="5941219" y="526256"/>
            <a:ext cx="1588" cy="6403975"/>
          </a:xfrm>
          <a:prstGeom prst="line">
            <a:avLst/>
          </a:prstGeom>
          <a:noFill/>
          <a:ln w="3175">
            <a:solidFill>
              <a:schemeClr val="bg1"/>
            </a:solidFill>
            <a:prstDash val="dash"/>
            <a:round/>
            <a:headEnd/>
            <a:tailEnd/>
          </a:ln>
          <a:effectLst/>
        </p:spPr>
        <p:txBody>
          <a:bodyPr wrap="none"/>
          <a:lstStyle/>
          <a:p>
            <a:endParaRPr lang="en-US"/>
          </a:p>
        </p:txBody>
      </p:sp>
      <p:sp>
        <p:nvSpPr>
          <p:cNvPr id="2506757" name="Rectangle 5"/>
          <p:cNvSpPr>
            <a:spLocks noGrp="1" noChangeArrowheads="1"/>
          </p:cNvSpPr>
          <p:nvPr>
            <p:ph type="title"/>
          </p:nvPr>
        </p:nvSpPr>
        <p:spPr bwMode="auto">
          <a:xfrm>
            <a:off x="2659063" y="3259138"/>
            <a:ext cx="6237287" cy="476250"/>
          </a:xfrm>
          <a:prstGeom prst="rect">
            <a:avLst/>
          </a:prstGeom>
          <a:noFill/>
          <a:ln w="9525" algn="ctr">
            <a:noFill/>
            <a:miter lim="800000"/>
            <a:headEnd/>
            <a:tailEnd/>
          </a:ln>
          <a:effectLst/>
        </p:spPr>
        <p:txBody>
          <a:bodyPr vert="horz" wrap="square" lIns="91440" tIns="45720" rIns="91440" bIns="45720" numCol="1" anchor="b" anchorCtr="0" compatLnSpc="1">
            <a:prstTxWarp prst="textNoShape">
              <a:avLst/>
            </a:prstTxWarp>
            <a:spAutoFit/>
          </a:bodyPr>
          <a:lstStyle/>
          <a:p>
            <a:pPr lvl="0"/>
            <a:r>
              <a:rPr lang="en-US" smtClean="0"/>
              <a:t>Click to edit Master title style</a:t>
            </a:r>
          </a:p>
        </p:txBody>
      </p:sp>
      <p:sp>
        <p:nvSpPr>
          <p:cNvPr id="2506758" name="Rectangle 6"/>
          <p:cNvSpPr>
            <a:spLocks noGrp="1" noChangeArrowheads="1"/>
          </p:cNvSpPr>
          <p:nvPr>
            <p:ph type="body" idx="1"/>
          </p:nvPr>
        </p:nvSpPr>
        <p:spPr bwMode="gray">
          <a:xfrm>
            <a:off x="2659063" y="3730625"/>
            <a:ext cx="6237287" cy="336550"/>
          </a:xfrm>
          <a:prstGeom prst="rect">
            <a:avLst/>
          </a:prstGeom>
          <a:noFill/>
          <a:ln w="9525" algn="ctr">
            <a:noFill/>
            <a:miter lim="800000"/>
            <a:headEnd/>
            <a:tailEnd/>
          </a:ln>
          <a:effectLst/>
        </p:spPr>
        <p:txBody>
          <a:bodyPr vert="horz" wrap="square" lIns="91440" tIns="45720" rIns="91440" bIns="45720" numCol="1" anchor="t" anchorCtr="0" compatLnSpc="1">
            <a:prstTxWarp prst="textNoShape">
              <a:avLst/>
            </a:prstTxWarp>
            <a:spAutoFit/>
          </a:bodyPr>
          <a:lstStyle/>
          <a:p>
            <a:pPr lvl="0"/>
            <a:r>
              <a:rPr lang="en-US" smtClean="0"/>
              <a:t>Click to edit Master text styles</a:t>
            </a:r>
          </a:p>
        </p:txBody>
      </p:sp>
      <p:sp>
        <p:nvSpPr>
          <p:cNvPr id="2506759" name="Text Box 7"/>
          <p:cNvSpPr txBox="1">
            <a:spLocks noChangeArrowheads="1"/>
          </p:cNvSpPr>
          <p:nvPr userDrawn="1"/>
        </p:nvSpPr>
        <p:spPr bwMode="auto">
          <a:xfrm>
            <a:off x="6561138" y="6556375"/>
            <a:ext cx="1809750" cy="214313"/>
          </a:xfrm>
          <a:prstGeom prst="rect">
            <a:avLst/>
          </a:prstGeom>
          <a:noFill/>
          <a:ln w="9525" algn="ctr">
            <a:noFill/>
            <a:miter lim="800000"/>
            <a:headEnd/>
            <a:tailEnd/>
          </a:ln>
          <a:effectLst/>
        </p:spPr>
        <p:txBody>
          <a:bodyPr wrap="none">
            <a:spAutoFit/>
          </a:bodyPr>
          <a:lstStyle/>
          <a:p>
            <a:pPr algn="r">
              <a:spcBef>
                <a:spcPct val="0"/>
              </a:spcBef>
            </a:pPr>
            <a:r>
              <a:rPr lang="en-US" sz="800">
                <a:solidFill>
                  <a:schemeClr val="bg1"/>
                </a:solidFill>
                <a:cs typeface="Arial" charset="0"/>
              </a:rPr>
              <a:t>Google Confidential and Proprietary</a:t>
            </a:r>
          </a:p>
        </p:txBody>
      </p:sp>
      <p:sp>
        <p:nvSpPr>
          <p:cNvPr id="2506760" name="Rectangle 8"/>
          <p:cNvSpPr>
            <a:spLocks noGrp="1" noChangeArrowheads="1"/>
          </p:cNvSpPr>
          <p:nvPr>
            <p:ph type="sldNum" sz="quarter" idx="4"/>
          </p:nvPr>
        </p:nvSpPr>
        <p:spPr bwMode="auto">
          <a:xfrm>
            <a:off x="8362950" y="6548438"/>
            <a:ext cx="323850" cy="228600"/>
          </a:xfrm>
          <a:prstGeom prst="rect">
            <a:avLst/>
          </a:prstGeom>
          <a:noFill/>
          <a:ln w="9525" algn="ctr">
            <a:noFill/>
            <a:miter lim="800000"/>
            <a:headEnd/>
            <a:tailEnd/>
          </a:ln>
          <a:effectLst/>
        </p:spPr>
        <p:txBody>
          <a:bodyPr vert="horz" wrap="none" lIns="91440" tIns="45720" rIns="91440" bIns="45720" numCol="1" anchor="t" anchorCtr="0" compatLnSpc="1">
            <a:prstTxWarp prst="textNoShape">
              <a:avLst/>
            </a:prstTxWarp>
            <a:spAutoFit/>
          </a:bodyPr>
          <a:lstStyle>
            <a:lvl1pPr algn="r">
              <a:spcBef>
                <a:spcPct val="0"/>
              </a:spcBef>
              <a:defRPr sz="900">
                <a:solidFill>
                  <a:schemeClr val="bg1"/>
                </a:solidFill>
                <a:cs typeface="Arial" charset="0"/>
              </a:defRPr>
            </a:lvl1pPr>
          </a:lstStyle>
          <a:p>
            <a:fld id="{A88AC617-6243-4747-A7FD-0697080DA19B}" type="slidenum">
              <a:rPr lang="en-US"/>
              <a:pPr/>
              <a:t>‹#›</a:t>
            </a:fld>
            <a:endParaRPr lang="en-US"/>
          </a:p>
        </p:txBody>
      </p:sp>
    </p:spTree>
  </p:cSld>
  <p:clrMap bg1="lt1" tx1="dk1" bg2="lt2" tx2="dk2" accent1="accent1" accent2="accent2" accent3="accent3" accent4="accent4" accent5="accent5" accent6="accent6" hlink="hlink" folHlink="folHlink"/>
  <p:sldLayoutIdLst>
    <p:sldLayoutId id="2147483671" r:id="rId1"/>
    <p:sldLayoutId id="2147483712" r:id="rId2"/>
    <p:sldLayoutId id="2147483713" r:id="rId3"/>
    <p:sldLayoutId id="2147483714" r:id="rId4"/>
    <p:sldLayoutId id="2147483715" r:id="rId5"/>
    <p:sldLayoutId id="2147483716" r:id="rId6"/>
    <p:sldLayoutId id="2147483717" r:id="rId7"/>
    <p:sldLayoutId id="2147483718" r:id="rId8"/>
    <p:sldLayoutId id="2147483719" r:id="rId9"/>
    <p:sldLayoutId id="2147483720" r:id="rId10"/>
    <p:sldLayoutId id="2147483721" r:id="rId11"/>
  </p:sldLayoutIdLst>
  <p:hf hdr="0" ftr="0" dt="0"/>
  <p:txStyles>
    <p:titleStyle>
      <a:lvl1pPr algn="l" rtl="0" fontAlgn="base">
        <a:lnSpc>
          <a:spcPct val="90000"/>
        </a:lnSpc>
        <a:spcBef>
          <a:spcPct val="0"/>
        </a:spcBef>
        <a:spcAft>
          <a:spcPct val="0"/>
        </a:spcAft>
        <a:defRPr sz="2800">
          <a:solidFill>
            <a:schemeClr val="bg1"/>
          </a:solidFill>
          <a:latin typeface="+mj-lt"/>
          <a:ea typeface="+mj-ea"/>
          <a:cs typeface="+mj-cs"/>
        </a:defRPr>
      </a:lvl1pPr>
      <a:lvl2pPr algn="l" rtl="0" fontAlgn="base">
        <a:lnSpc>
          <a:spcPct val="90000"/>
        </a:lnSpc>
        <a:spcBef>
          <a:spcPct val="0"/>
        </a:spcBef>
        <a:spcAft>
          <a:spcPct val="0"/>
        </a:spcAft>
        <a:defRPr sz="2800">
          <a:solidFill>
            <a:schemeClr val="bg1"/>
          </a:solidFill>
          <a:latin typeface="Arial" charset="0"/>
        </a:defRPr>
      </a:lvl2pPr>
      <a:lvl3pPr algn="l" rtl="0" fontAlgn="base">
        <a:lnSpc>
          <a:spcPct val="90000"/>
        </a:lnSpc>
        <a:spcBef>
          <a:spcPct val="0"/>
        </a:spcBef>
        <a:spcAft>
          <a:spcPct val="0"/>
        </a:spcAft>
        <a:defRPr sz="2800">
          <a:solidFill>
            <a:schemeClr val="bg1"/>
          </a:solidFill>
          <a:latin typeface="Arial" charset="0"/>
        </a:defRPr>
      </a:lvl3pPr>
      <a:lvl4pPr algn="l" rtl="0" fontAlgn="base">
        <a:lnSpc>
          <a:spcPct val="90000"/>
        </a:lnSpc>
        <a:spcBef>
          <a:spcPct val="0"/>
        </a:spcBef>
        <a:spcAft>
          <a:spcPct val="0"/>
        </a:spcAft>
        <a:defRPr sz="2800">
          <a:solidFill>
            <a:schemeClr val="bg1"/>
          </a:solidFill>
          <a:latin typeface="Arial" charset="0"/>
        </a:defRPr>
      </a:lvl4pPr>
      <a:lvl5pPr algn="l" rtl="0" fontAlgn="base">
        <a:lnSpc>
          <a:spcPct val="90000"/>
        </a:lnSpc>
        <a:spcBef>
          <a:spcPct val="0"/>
        </a:spcBef>
        <a:spcAft>
          <a:spcPct val="0"/>
        </a:spcAft>
        <a:defRPr sz="2800">
          <a:solidFill>
            <a:schemeClr val="bg1"/>
          </a:solidFill>
          <a:latin typeface="Arial" charset="0"/>
        </a:defRPr>
      </a:lvl5pPr>
      <a:lvl6pPr marL="457200" algn="l" rtl="0" fontAlgn="base">
        <a:lnSpc>
          <a:spcPct val="90000"/>
        </a:lnSpc>
        <a:spcBef>
          <a:spcPct val="0"/>
        </a:spcBef>
        <a:spcAft>
          <a:spcPct val="0"/>
        </a:spcAft>
        <a:defRPr sz="2800">
          <a:solidFill>
            <a:schemeClr val="bg1"/>
          </a:solidFill>
          <a:latin typeface="Arial" charset="0"/>
        </a:defRPr>
      </a:lvl6pPr>
      <a:lvl7pPr marL="914400" algn="l" rtl="0" fontAlgn="base">
        <a:lnSpc>
          <a:spcPct val="90000"/>
        </a:lnSpc>
        <a:spcBef>
          <a:spcPct val="0"/>
        </a:spcBef>
        <a:spcAft>
          <a:spcPct val="0"/>
        </a:spcAft>
        <a:defRPr sz="2800">
          <a:solidFill>
            <a:schemeClr val="bg1"/>
          </a:solidFill>
          <a:latin typeface="Arial" charset="0"/>
        </a:defRPr>
      </a:lvl7pPr>
      <a:lvl8pPr marL="1371600" algn="l" rtl="0" fontAlgn="base">
        <a:lnSpc>
          <a:spcPct val="90000"/>
        </a:lnSpc>
        <a:spcBef>
          <a:spcPct val="0"/>
        </a:spcBef>
        <a:spcAft>
          <a:spcPct val="0"/>
        </a:spcAft>
        <a:defRPr sz="2800">
          <a:solidFill>
            <a:schemeClr val="bg1"/>
          </a:solidFill>
          <a:latin typeface="Arial" charset="0"/>
        </a:defRPr>
      </a:lvl8pPr>
      <a:lvl9pPr marL="1828800" algn="l" rtl="0" fontAlgn="base">
        <a:lnSpc>
          <a:spcPct val="90000"/>
        </a:lnSpc>
        <a:spcBef>
          <a:spcPct val="0"/>
        </a:spcBef>
        <a:spcAft>
          <a:spcPct val="0"/>
        </a:spcAft>
        <a:defRPr sz="2800">
          <a:solidFill>
            <a:schemeClr val="bg1"/>
          </a:solidFill>
          <a:latin typeface="Arial" charset="0"/>
        </a:defRPr>
      </a:lvl9pPr>
    </p:titleStyle>
    <p:bodyStyle>
      <a:lvl1pPr algn="l" rtl="0" fontAlgn="base">
        <a:spcBef>
          <a:spcPct val="0"/>
        </a:spcBef>
        <a:spcAft>
          <a:spcPct val="0"/>
        </a:spcAft>
        <a:defRPr sz="1600">
          <a:solidFill>
            <a:schemeClr val="bg1"/>
          </a:solidFill>
          <a:latin typeface="+mn-lt"/>
          <a:ea typeface="+mn-ea"/>
          <a:cs typeface="+mn-cs"/>
        </a:defRPr>
      </a:lvl1pPr>
      <a:lvl2pPr marL="457200" algn="ctr" rtl="0" fontAlgn="base">
        <a:spcBef>
          <a:spcPct val="0"/>
        </a:spcBef>
        <a:spcAft>
          <a:spcPct val="0"/>
        </a:spcAft>
        <a:defRPr sz="2400">
          <a:solidFill>
            <a:schemeClr val="bg2"/>
          </a:solidFill>
          <a:latin typeface="+mn-lt"/>
        </a:defRPr>
      </a:lvl2pPr>
      <a:lvl3pPr marL="914400" algn="ctr" rtl="0" fontAlgn="base">
        <a:spcBef>
          <a:spcPct val="0"/>
        </a:spcBef>
        <a:spcAft>
          <a:spcPct val="0"/>
        </a:spcAft>
        <a:defRPr sz="2400">
          <a:solidFill>
            <a:schemeClr val="bg2"/>
          </a:solidFill>
          <a:latin typeface="+mn-lt"/>
        </a:defRPr>
      </a:lvl3pPr>
      <a:lvl4pPr marL="1371600" algn="ctr" rtl="0" fontAlgn="base">
        <a:spcBef>
          <a:spcPct val="0"/>
        </a:spcBef>
        <a:spcAft>
          <a:spcPct val="0"/>
        </a:spcAft>
        <a:defRPr sz="2400">
          <a:solidFill>
            <a:schemeClr val="bg2"/>
          </a:solidFill>
          <a:latin typeface="+mn-lt"/>
        </a:defRPr>
      </a:lvl4pPr>
      <a:lvl5pPr marL="1828800" algn="ctr" rtl="0" fontAlgn="base">
        <a:spcBef>
          <a:spcPct val="0"/>
        </a:spcBef>
        <a:spcAft>
          <a:spcPct val="0"/>
        </a:spcAft>
        <a:defRPr sz="2400">
          <a:solidFill>
            <a:schemeClr val="bg2"/>
          </a:solidFill>
          <a:latin typeface="+mn-lt"/>
        </a:defRPr>
      </a:lvl5pPr>
      <a:lvl6pPr marL="2286000" algn="ctr" rtl="0" fontAlgn="base">
        <a:spcBef>
          <a:spcPct val="0"/>
        </a:spcBef>
        <a:spcAft>
          <a:spcPct val="0"/>
        </a:spcAft>
        <a:defRPr sz="2400">
          <a:solidFill>
            <a:schemeClr val="bg2"/>
          </a:solidFill>
          <a:latin typeface="+mn-lt"/>
        </a:defRPr>
      </a:lvl6pPr>
      <a:lvl7pPr marL="2743200" algn="ctr" rtl="0" fontAlgn="base">
        <a:spcBef>
          <a:spcPct val="0"/>
        </a:spcBef>
        <a:spcAft>
          <a:spcPct val="0"/>
        </a:spcAft>
        <a:defRPr sz="2400">
          <a:solidFill>
            <a:schemeClr val="bg2"/>
          </a:solidFill>
          <a:latin typeface="+mn-lt"/>
        </a:defRPr>
      </a:lvl7pPr>
      <a:lvl8pPr marL="3200400" algn="ctr" rtl="0" fontAlgn="base">
        <a:spcBef>
          <a:spcPct val="0"/>
        </a:spcBef>
        <a:spcAft>
          <a:spcPct val="0"/>
        </a:spcAft>
        <a:defRPr sz="2400">
          <a:solidFill>
            <a:schemeClr val="bg2"/>
          </a:solidFill>
          <a:latin typeface="+mn-lt"/>
        </a:defRPr>
      </a:lvl8pPr>
      <a:lvl9pPr marL="3657600" algn="ctr" rtl="0" fontAlgn="base">
        <a:spcBef>
          <a:spcPct val="0"/>
        </a:spcBef>
        <a:spcAft>
          <a:spcPct val="0"/>
        </a:spcAft>
        <a:defRPr sz="2400">
          <a:solidFill>
            <a:schemeClr val="bg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25.emf"/><Relationship Id="rId5" Type="http://schemas.openxmlformats.org/officeDocument/2006/relationships/image" Target="../media/image24.emf"/><Relationship Id="rId4" Type="http://schemas.openxmlformats.org/officeDocument/2006/relationships/image" Target="../media/image23.emf"/></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7.xml"/><Relationship Id="rId5" Type="http://schemas.openxmlformats.org/officeDocument/2006/relationships/image" Target="../media/image28.png"/><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29.emf"/></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7.xml"/><Relationship Id="rId1" Type="http://schemas.openxmlformats.org/officeDocument/2006/relationships/vmlDrawing" Target="../drawings/vmlDrawing1.vml"/><Relationship Id="rId5" Type="http://schemas.openxmlformats.org/officeDocument/2006/relationships/image" Target="../media/image30.wmf"/><Relationship Id="rId4" Type="http://schemas.openxmlformats.org/officeDocument/2006/relationships/oleObject" Target="../embeddings/oleObject1.bin"/></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wmv"/><Relationship Id="rId1" Type="http://schemas.microsoft.com/office/2007/relationships/media" Target="../media/media1.wmv"/><Relationship Id="rId5" Type="http://schemas.openxmlformats.org/officeDocument/2006/relationships/image" Target="../media/image34.png"/><Relationship Id="rId4" Type="http://schemas.openxmlformats.org/officeDocument/2006/relationships/notesSlide" Target="../notesSlides/notesSlide22.xml"/></Relationships>
</file>

<file path=ppt/slides/_rels/slide25.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image" Target="../media/image25.emf"/><Relationship Id="rId5" Type="http://schemas.openxmlformats.org/officeDocument/2006/relationships/image" Target="../media/image35.emf"/><Relationship Id="rId4" Type="http://schemas.openxmlformats.org/officeDocument/2006/relationships/image" Target="../media/image24.emf"/></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7.emf"/><Relationship Id="rId7" Type="http://schemas.openxmlformats.org/officeDocument/2006/relationships/image" Target="../media/image41.emf"/><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image" Target="../media/image40.emf"/><Relationship Id="rId5" Type="http://schemas.openxmlformats.org/officeDocument/2006/relationships/image" Target="../media/image39.emf"/><Relationship Id="rId4" Type="http://schemas.openxmlformats.org/officeDocument/2006/relationships/image" Target="../media/image38.emf"/></Relationships>
</file>

<file path=ppt/slides/_rels/slide2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45.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 name="Subtitle 6"/>
          <p:cNvSpPr>
            <a:spLocks noGrp="1"/>
          </p:cNvSpPr>
          <p:nvPr>
            <p:ph type="subTitle" idx="1"/>
          </p:nvPr>
        </p:nvSpPr>
        <p:spPr/>
        <p:txBody>
          <a:bodyPr/>
          <a:lstStyle/>
          <a:p>
            <a:r>
              <a:rPr lang="en-IE" dirty="0" smtClean="0"/>
              <a:t>October 2013</a:t>
            </a:r>
            <a:endParaRPr lang="en-US" dirty="0"/>
          </a:p>
        </p:txBody>
      </p:sp>
      <p:sp>
        <p:nvSpPr>
          <p:cNvPr id="9" name="Rectangle 28"/>
          <p:cNvSpPr txBox="1">
            <a:spLocks noChangeArrowheads="1"/>
          </p:cNvSpPr>
          <p:nvPr/>
        </p:nvSpPr>
        <p:spPr bwMode="auto">
          <a:xfrm>
            <a:off x="2514600" y="1911938"/>
            <a:ext cx="6629400" cy="985510"/>
          </a:xfrm>
          <a:prstGeom prst="rect">
            <a:avLst/>
          </a:prstGeom>
          <a:noFill/>
          <a:ln w="9525">
            <a:noFill/>
            <a:miter lim="800000"/>
            <a:headEnd/>
            <a:tailEnd/>
          </a:ln>
          <a:effectLst/>
        </p:spPr>
        <p:txBody>
          <a:bodyPr vert="horz" wrap="square" lIns="0" tIns="45720" rIns="91440" bIns="45720" numCol="1" anchor="b" anchorCtr="0" compatLnSpc="1">
            <a:prstTxWarp prst="textNoShape">
              <a:avLst/>
            </a:prstTxWarp>
            <a:normAutofit fontScale="97500"/>
          </a:bodyPr>
          <a:lstStyle>
            <a:lvl1pPr algn="l" rtl="0" fontAlgn="base">
              <a:lnSpc>
                <a:spcPct val="90000"/>
              </a:lnSpc>
              <a:spcBef>
                <a:spcPct val="0"/>
              </a:spcBef>
              <a:spcAft>
                <a:spcPct val="0"/>
              </a:spcAft>
              <a:defRPr sz="2400">
                <a:solidFill>
                  <a:schemeClr val="accent1"/>
                </a:solidFill>
                <a:latin typeface="+mj-lt"/>
                <a:ea typeface="+mj-ea"/>
                <a:cs typeface="+mj-cs"/>
              </a:defRPr>
            </a:lvl1pPr>
            <a:lvl2pPr algn="l" rtl="0" fontAlgn="base">
              <a:lnSpc>
                <a:spcPct val="90000"/>
              </a:lnSpc>
              <a:spcBef>
                <a:spcPct val="0"/>
              </a:spcBef>
              <a:spcAft>
                <a:spcPct val="0"/>
              </a:spcAft>
              <a:defRPr sz="2400">
                <a:solidFill>
                  <a:schemeClr val="accent1"/>
                </a:solidFill>
                <a:latin typeface="Arial" charset="0"/>
                <a:cs typeface="Arial" charset="0"/>
              </a:defRPr>
            </a:lvl2pPr>
            <a:lvl3pPr algn="l" rtl="0" fontAlgn="base">
              <a:lnSpc>
                <a:spcPct val="90000"/>
              </a:lnSpc>
              <a:spcBef>
                <a:spcPct val="0"/>
              </a:spcBef>
              <a:spcAft>
                <a:spcPct val="0"/>
              </a:spcAft>
              <a:defRPr sz="2400">
                <a:solidFill>
                  <a:schemeClr val="accent1"/>
                </a:solidFill>
                <a:latin typeface="Arial" charset="0"/>
                <a:cs typeface="Arial" charset="0"/>
              </a:defRPr>
            </a:lvl3pPr>
            <a:lvl4pPr algn="l" rtl="0" fontAlgn="base">
              <a:lnSpc>
                <a:spcPct val="90000"/>
              </a:lnSpc>
              <a:spcBef>
                <a:spcPct val="0"/>
              </a:spcBef>
              <a:spcAft>
                <a:spcPct val="0"/>
              </a:spcAft>
              <a:defRPr sz="2400">
                <a:solidFill>
                  <a:schemeClr val="accent1"/>
                </a:solidFill>
                <a:latin typeface="Arial" charset="0"/>
                <a:cs typeface="Arial" charset="0"/>
              </a:defRPr>
            </a:lvl4pPr>
            <a:lvl5pPr algn="l" rtl="0" fontAlgn="base">
              <a:lnSpc>
                <a:spcPct val="90000"/>
              </a:lnSpc>
              <a:spcBef>
                <a:spcPct val="0"/>
              </a:spcBef>
              <a:spcAft>
                <a:spcPct val="0"/>
              </a:spcAft>
              <a:defRPr sz="2400">
                <a:solidFill>
                  <a:schemeClr val="accent1"/>
                </a:solidFill>
                <a:latin typeface="Arial" charset="0"/>
                <a:cs typeface="Arial" charset="0"/>
              </a:defRPr>
            </a:lvl5pPr>
            <a:lvl6pPr marL="457200" algn="l" rtl="0" fontAlgn="base">
              <a:lnSpc>
                <a:spcPct val="90000"/>
              </a:lnSpc>
              <a:spcBef>
                <a:spcPct val="0"/>
              </a:spcBef>
              <a:spcAft>
                <a:spcPct val="0"/>
              </a:spcAft>
              <a:defRPr sz="2400">
                <a:solidFill>
                  <a:schemeClr val="accent1"/>
                </a:solidFill>
                <a:latin typeface="Arial" charset="0"/>
                <a:cs typeface="Arial" charset="0"/>
              </a:defRPr>
            </a:lvl6pPr>
            <a:lvl7pPr marL="914400" algn="l" rtl="0" fontAlgn="base">
              <a:lnSpc>
                <a:spcPct val="90000"/>
              </a:lnSpc>
              <a:spcBef>
                <a:spcPct val="0"/>
              </a:spcBef>
              <a:spcAft>
                <a:spcPct val="0"/>
              </a:spcAft>
              <a:defRPr sz="2400">
                <a:solidFill>
                  <a:schemeClr val="accent1"/>
                </a:solidFill>
                <a:latin typeface="Arial" charset="0"/>
                <a:cs typeface="Arial" charset="0"/>
              </a:defRPr>
            </a:lvl7pPr>
            <a:lvl8pPr marL="1371600" algn="l" rtl="0" fontAlgn="base">
              <a:lnSpc>
                <a:spcPct val="90000"/>
              </a:lnSpc>
              <a:spcBef>
                <a:spcPct val="0"/>
              </a:spcBef>
              <a:spcAft>
                <a:spcPct val="0"/>
              </a:spcAft>
              <a:defRPr sz="2400">
                <a:solidFill>
                  <a:schemeClr val="accent1"/>
                </a:solidFill>
                <a:latin typeface="Arial" charset="0"/>
                <a:cs typeface="Arial" charset="0"/>
              </a:defRPr>
            </a:lvl8pPr>
            <a:lvl9pPr marL="1828800" algn="l" rtl="0" fontAlgn="base">
              <a:lnSpc>
                <a:spcPct val="90000"/>
              </a:lnSpc>
              <a:spcBef>
                <a:spcPct val="0"/>
              </a:spcBef>
              <a:spcAft>
                <a:spcPct val="0"/>
              </a:spcAft>
              <a:defRPr sz="2400">
                <a:solidFill>
                  <a:schemeClr val="accent1"/>
                </a:solidFill>
                <a:latin typeface="Arial" charset="0"/>
                <a:cs typeface="Arial" charset="0"/>
              </a:defRPr>
            </a:lvl9pPr>
          </a:lstStyle>
          <a:p>
            <a:r>
              <a:rPr lang="en-US" sz="3000" b="1" dirty="0">
                <a:solidFill>
                  <a:schemeClr val="tx1"/>
                </a:solidFill>
                <a:latin typeface="Arial (Body)"/>
              </a:rPr>
              <a:t>Vietnamese Sign Language Reader </a:t>
            </a:r>
          </a:p>
          <a:p>
            <a:r>
              <a:rPr lang="en-US" sz="3000" b="1" dirty="0">
                <a:solidFill>
                  <a:schemeClr val="tx1"/>
                </a:solidFill>
                <a:latin typeface="Arial (Body)"/>
              </a:rPr>
              <a:t>using </a:t>
            </a:r>
            <a:r>
              <a:rPr lang="en-US" sz="3000" b="1" dirty="0" smtClean="0">
                <a:solidFill>
                  <a:schemeClr val="tx1"/>
                </a:solidFill>
                <a:latin typeface="Arial (Body)"/>
              </a:rPr>
              <a:t>Intel</a:t>
            </a:r>
            <a:r>
              <a:rPr lang="en-US" sz="3000" b="1" baseline="30000" dirty="0" smtClean="0">
                <a:solidFill>
                  <a:schemeClr val="tx1"/>
                </a:solidFill>
                <a:latin typeface="Times New Roman" panose="02020603050405020304" pitchFamily="18" charset="0"/>
                <a:cs typeface="Times New Roman" panose="02020603050405020304" pitchFamily="18" charset="0"/>
              </a:rPr>
              <a:t>®</a:t>
            </a:r>
            <a:r>
              <a:rPr lang="en-US" sz="3000" b="1" dirty="0" smtClean="0">
                <a:solidFill>
                  <a:schemeClr val="tx1"/>
                </a:solidFill>
                <a:latin typeface="Arial (Body)"/>
              </a:rPr>
              <a:t> </a:t>
            </a:r>
            <a:r>
              <a:rPr lang="en-US" sz="3000" b="1" dirty="0">
                <a:solidFill>
                  <a:schemeClr val="tx1"/>
                </a:solidFill>
                <a:latin typeface="Arial (Body)"/>
              </a:rPr>
              <a:t>Creative Senz3D</a:t>
            </a:r>
            <a:endParaRPr lang="en-GB" sz="3000" b="1" dirty="0">
              <a:solidFill>
                <a:schemeClr val="tx1"/>
              </a:solidFill>
              <a:latin typeface="Arial (Body)"/>
            </a:endParaRPr>
          </a:p>
        </p:txBody>
      </p:sp>
    </p:spTree>
  </p:cSld>
  <p:clrMapOvr>
    <a:masterClrMapping/>
  </p:clrMapOvr>
  <p:transition spd="med" advTm="3783"/>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extBox 3"/>
          <p:cNvSpPr txBox="1">
            <a:spLocks noChangeArrowheads="1"/>
          </p:cNvSpPr>
          <p:nvPr/>
        </p:nvSpPr>
        <p:spPr bwMode="auto">
          <a:xfrm>
            <a:off x="302824" y="65767"/>
            <a:ext cx="1867344" cy="707886"/>
          </a:xfrm>
          <a:prstGeom prst="rect">
            <a:avLst/>
          </a:prstGeom>
          <a:noFill/>
          <a:ln w="9525">
            <a:noFill/>
            <a:miter lim="800000"/>
            <a:headEnd/>
            <a:tailEnd/>
          </a:ln>
        </p:spPr>
        <p:txBody>
          <a:bodyPr wrap="square">
            <a:spAutoFit/>
          </a:bodyPr>
          <a:lstStyle/>
          <a:p>
            <a:pPr algn="l"/>
            <a:r>
              <a:rPr lang="en-US" sz="2000" b="1" cap="small" spc="25" dirty="0" smtClean="0">
                <a:solidFill>
                  <a:srgbClr val="000000"/>
                </a:solidFill>
                <a:effectLst>
                  <a:outerShdw blurRad="38100" dist="38100" dir="2700000" algn="tl">
                    <a:srgbClr val="000000">
                      <a:alpha val="43137"/>
                    </a:srgbClr>
                  </a:outerShdw>
                </a:effectLst>
                <a:latin typeface="Times New Roman" panose="02020603050405020304" pitchFamily="18" charset="0"/>
                <a:ea typeface="SimSun" panose="02010600030101010101" pitchFamily="2" charset="-122"/>
                <a:cs typeface="Times New Roman" panose="02020603050405020304" pitchFamily="18" charset="0"/>
              </a:rPr>
              <a:t>Current Approaches</a:t>
            </a:r>
            <a:endParaRPr lang="en-US" sz="2000" b="1" cap="small" spc="25" dirty="0">
              <a:solidFill>
                <a:srgbClr val="000000"/>
              </a:solidFill>
              <a:effectLst>
                <a:outerShdw blurRad="38100" dist="38100" dir="2700000" algn="tl">
                  <a:srgbClr val="000000">
                    <a:alpha val="43137"/>
                  </a:srgbClr>
                </a:outerShdw>
              </a:effectLst>
              <a:latin typeface="Times New Roman" panose="02020603050405020304" pitchFamily="18" charset="0"/>
              <a:ea typeface="SimSun" panose="02010600030101010101" pitchFamily="2" charset="-122"/>
              <a:cs typeface="Times New Roman" panose="02020603050405020304" pitchFamily="18" charset="0"/>
            </a:endParaRPr>
          </a:p>
        </p:txBody>
      </p:sp>
      <p:sp>
        <p:nvSpPr>
          <p:cNvPr id="50" name="object 3"/>
          <p:cNvSpPr/>
          <p:nvPr/>
        </p:nvSpPr>
        <p:spPr>
          <a:xfrm flipH="1">
            <a:off x="2135757" y="12526"/>
            <a:ext cx="68823" cy="814369"/>
          </a:xfrm>
          <a:custGeom>
            <a:avLst/>
            <a:gdLst/>
            <a:ahLst/>
            <a:cxnLst/>
            <a:rect l="l" t="t" r="r" b="b"/>
            <a:pathLst>
              <a:path h="533400">
                <a:moveTo>
                  <a:pt x="0" y="0"/>
                </a:moveTo>
                <a:lnTo>
                  <a:pt x="0" y="533400"/>
                </a:lnTo>
              </a:path>
            </a:pathLst>
          </a:custGeom>
          <a:ln w="28575">
            <a:solidFill>
              <a:srgbClr val="7F7F7F"/>
            </a:solidFill>
          </a:ln>
        </p:spPr>
        <p:txBody>
          <a:bodyPr wrap="square" lIns="0" tIns="0" rIns="0" bIns="0" rtlCol="0">
            <a:noAutofit/>
          </a:bodyPr>
          <a:lstStyle/>
          <a:p>
            <a:endParaRPr>
              <a:solidFill>
                <a:srgbClr val="595959"/>
              </a:solidFill>
            </a:endParaRPr>
          </a:p>
        </p:txBody>
      </p:sp>
      <p:sp>
        <p:nvSpPr>
          <p:cNvPr id="3" name="Slide Number Placeholder 2"/>
          <p:cNvSpPr>
            <a:spLocks noGrp="1"/>
          </p:cNvSpPr>
          <p:nvPr>
            <p:ph type="sldNum" sz="quarter" idx="10"/>
          </p:nvPr>
        </p:nvSpPr>
        <p:spPr/>
        <p:txBody>
          <a:bodyPr/>
          <a:lstStyle/>
          <a:p>
            <a:fld id="{569F3626-3701-49B0-836D-8CB2992CE193}" type="slidenum">
              <a:rPr lang="en-US" smtClean="0"/>
              <a:pPr/>
              <a:t>10</a:t>
            </a:fld>
            <a:endParaRPr lang="en-US"/>
          </a:p>
        </p:txBody>
      </p:sp>
      <p:sp>
        <p:nvSpPr>
          <p:cNvPr id="4" name="TextBox 3"/>
          <p:cNvSpPr txBox="1"/>
          <p:nvPr/>
        </p:nvSpPr>
        <p:spPr>
          <a:xfrm>
            <a:off x="2204580" y="132452"/>
            <a:ext cx="3478773" cy="574516"/>
          </a:xfrm>
          <a:prstGeom prst="rect">
            <a:avLst/>
          </a:prstGeom>
          <a:noFill/>
        </p:spPr>
        <p:txBody>
          <a:bodyPr wrap="none" rtlCol="0">
            <a:spAutoFit/>
          </a:bodyPr>
          <a:lstStyle/>
          <a:p>
            <a:pPr marL="171450" indent="-171450" algn="l">
              <a:spcBef>
                <a:spcPts val="400"/>
              </a:spcBef>
              <a:buFont typeface="Arial" panose="020B0604020202020204" pitchFamily="34" charset="0"/>
              <a:buChar char="•"/>
            </a:pPr>
            <a:r>
              <a:rPr lang="en-US" sz="1400" dirty="0"/>
              <a:t>Glove-based sign language recognition</a:t>
            </a:r>
          </a:p>
          <a:p>
            <a:pPr marL="171450" indent="-171450" algn="l">
              <a:spcBef>
                <a:spcPts val="400"/>
              </a:spcBef>
              <a:buFont typeface="Arial" panose="020B0604020202020204" pitchFamily="34" charset="0"/>
              <a:buChar char="•"/>
            </a:pPr>
            <a:r>
              <a:rPr lang="en-US" sz="1400" dirty="0" smtClean="0">
                <a:solidFill>
                  <a:srgbClr val="000000"/>
                </a:solidFill>
                <a:effectLst>
                  <a:outerShdw blurRad="38100" dist="38100" dir="2700000" algn="tl">
                    <a:srgbClr val="000000">
                      <a:alpha val="43137"/>
                    </a:srgbClr>
                  </a:outerShdw>
                </a:effectLst>
              </a:rPr>
              <a:t>Vision-based </a:t>
            </a:r>
            <a:r>
              <a:rPr lang="en-US" sz="1400" dirty="0">
                <a:solidFill>
                  <a:srgbClr val="000000"/>
                </a:solidFill>
                <a:effectLst>
                  <a:outerShdw blurRad="38100" dist="38100" dir="2700000" algn="tl">
                    <a:srgbClr val="000000">
                      <a:alpha val="43137"/>
                    </a:srgbClr>
                  </a:outerShdw>
                </a:effectLst>
              </a:rPr>
              <a:t>sign language </a:t>
            </a:r>
            <a:r>
              <a:rPr lang="en-US" sz="1400" dirty="0" smtClean="0">
                <a:solidFill>
                  <a:srgbClr val="000000"/>
                </a:solidFill>
                <a:effectLst>
                  <a:outerShdw blurRad="38100" dist="38100" dir="2700000" algn="tl">
                    <a:srgbClr val="000000">
                      <a:alpha val="43137"/>
                    </a:srgbClr>
                  </a:outerShdw>
                </a:effectLst>
              </a:rPr>
              <a:t>recognition</a:t>
            </a:r>
          </a:p>
        </p:txBody>
      </p:sp>
      <p:sp>
        <p:nvSpPr>
          <p:cNvPr id="9" name="Rectangle 8"/>
          <p:cNvSpPr/>
          <p:nvPr/>
        </p:nvSpPr>
        <p:spPr>
          <a:xfrm>
            <a:off x="167410" y="1247399"/>
            <a:ext cx="4442167" cy="1785104"/>
          </a:xfrm>
          <a:prstGeom prst="rect">
            <a:avLst/>
          </a:prstGeom>
        </p:spPr>
        <p:txBody>
          <a:bodyPr wrap="square">
            <a:spAutoFit/>
          </a:bodyPr>
          <a:lstStyle/>
          <a:p>
            <a:pPr algn="l"/>
            <a:r>
              <a:rPr lang="en-US" sz="2000" u="sng" dirty="0" smtClean="0">
                <a:solidFill>
                  <a:schemeClr val="tx1">
                    <a:lumMod val="50000"/>
                  </a:schemeClr>
                </a:solidFill>
                <a:effectLst>
                  <a:outerShdw blurRad="38100" dist="38100" dir="2700000" algn="tl">
                    <a:srgbClr val="000000">
                      <a:alpha val="43137"/>
                    </a:srgbClr>
                  </a:outerShdw>
                </a:effectLst>
              </a:rPr>
              <a:t>2D camera:</a:t>
            </a:r>
          </a:p>
          <a:p>
            <a:pPr marL="800100" lvl="1" indent="-342900" algn="l">
              <a:buFont typeface="Arial" panose="020B0604020202020204" pitchFamily="34" charset="0"/>
              <a:buChar char="•"/>
            </a:pPr>
            <a:r>
              <a:rPr lang="en-US" sz="2000" dirty="0" smtClean="0"/>
              <a:t>Light </a:t>
            </a:r>
            <a:r>
              <a:rPr lang="en-US" sz="2000" dirty="0"/>
              <a:t>sensitivity</a:t>
            </a:r>
            <a:endParaRPr lang="en-US" sz="2000" dirty="0" smtClean="0"/>
          </a:p>
          <a:p>
            <a:pPr marL="800100" lvl="1" indent="-342900" algn="l">
              <a:buFont typeface="Arial" panose="020B0604020202020204" pitchFamily="34" charset="0"/>
              <a:buChar char="•"/>
            </a:pPr>
            <a:r>
              <a:rPr lang="en-US" sz="2000" dirty="0" smtClean="0"/>
              <a:t>Low accuracy</a:t>
            </a:r>
          </a:p>
          <a:p>
            <a:pPr marL="800100" lvl="1" indent="-342900" algn="l">
              <a:buFont typeface="Arial" panose="020B0604020202020204" pitchFamily="34" charset="0"/>
              <a:buChar char="•"/>
            </a:pPr>
            <a:r>
              <a:rPr lang="en-US" sz="2000" dirty="0" smtClean="0"/>
              <a:t>Limited to static hand-gesture</a:t>
            </a:r>
          </a:p>
        </p:txBody>
      </p:sp>
      <p:sp>
        <p:nvSpPr>
          <p:cNvPr id="10" name="Rectangle 9"/>
          <p:cNvSpPr/>
          <p:nvPr/>
        </p:nvSpPr>
        <p:spPr>
          <a:xfrm>
            <a:off x="4906822" y="1247399"/>
            <a:ext cx="4049288" cy="1785104"/>
          </a:xfrm>
          <a:prstGeom prst="rect">
            <a:avLst/>
          </a:prstGeom>
        </p:spPr>
        <p:txBody>
          <a:bodyPr wrap="square">
            <a:spAutoFit/>
          </a:bodyPr>
          <a:lstStyle/>
          <a:p>
            <a:pPr algn="l"/>
            <a:r>
              <a:rPr lang="en-US" sz="2000" u="sng" dirty="0" smtClean="0">
                <a:solidFill>
                  <a:schemeClr val="tx1">
                    <a:lumMod val="50000"/>
                  </a:schemeClr>
                </a:solidFill>
                <a:effectLst>
                  <a:outerShdw blurRad="38100" dist="38100" dir="2700000" algn="tl">
                    <a:srgbClr val="000000">
                      <a:alpha val="43137"/>
                    </a:srgbClr>
                  </a:outerShdw>
                </a:effectLst>
              </a:rPr>
              <a:t>3D camera:</a:t>
            </a:r>
            <a:endParaRPr lang="en-US" sz="2000" u="sng" dirty="0">
              <a:solidFill>
                <a:schemeClr val="tx1">
                  <a:lumMod val="50000"/>
                </a:schemeClr>
              </a:solidFill>
              <a:effectLst>
                <a:outerShdw blurRad="38100" dist="38100" dir="2700000" algn="tl">
                  <a:srgbClr val="000000">
                    <a:alpha val="43137"/>
                  </a:srgbClr>
                </a:outerShdw>
              </a:effectLst>
            </a:endParaRPr>
          </a:p>
          <a:p>
            <a:pPr marL="800100" lvl="1" indent="-342900" algn="l">
              <a:buFont typeface="Arial" panose="020B0604020202020204" pitchFamily="34" charset="0"/>
              <a:buChar char="•"/>
            </a:pPr>
            <a:r>
              <a:rPr lang="en-US" sz="2000" dirty="0" smtClean="0"/>
              <a:t>Light effect reduced</a:t>
            </a:r>
            <a:endParaRPr lang="en-US" sz="2000" dirty="0"/>
          </a:p>
          <a:p>
            <a:pPr marL="800100" lvl="1" indent="-342900" algn="l">
              <a:buFont typeface="Arial" panose="020B0604020202020204" pitchFamily="34" charset="0"/>
              <a:buChar char="•"/>
            </a:pPr>
            <a:r>
              <a:rPr lang="en-US" sz="2000" dirty="0" smtClean="0"/>
              <a:t>High accuracy</a:t>
            </a:r>
            <a:endParaRPr lang="en-US" sz="2000" dirty="0"/>
          </a:p>
          <a:p>
            <a:pPr marL="800100" lvl="1" indent="-342900" algn="l">
              <a:buFont typeface="Arial" panose="020B0604020202020204" pitchFamily="34" charset="0"/>
              <a:buChar char="•"/>
            </a:pPr>
            <a:r>
              <a:rPr lang="en-US" sz="2000" dirty="0" smtClean="0"/>
              <a:t>Body tracking capability</a:t>
            </a:r>
            <a:endParaRPr lang="en-US" sz="2000" dirty="0"/>
          </a:p>
        </p:txBody>
      </p:sp>
      <p:grpSp>
        <p:nvGrpSpPr>
          <p:cNvPr id="5" name="Group 4"/>
          <p:cNvGrpSpPr/>
          <p:nvPr/>
        </p:nvGrpSpPr>
        <p:grpSpPr>
          <a:xfrm>
            <a:off x="825500" y="3285926"/>
            <a:ext cx="8001000" cy="3084656"/>
            <a:chOff x="825500" y="3285926"/>
            <a:chExt cx="8001000" cy="3084656"/>
          </a:xfrm>
        </p:grpSpPr>
        <p:pic>
          <p:nvPicPr>
            <p:cNvPr id="15" name="Picture 14" descr="openni.jpg"/>
            <p:cNvPicPr/>
            <p:nvPr/>
          </p:nvPicPr>
          <p:blipFill>
            <a:blip r:embed="rId3">
              <a:extLst>
                <a:ext uri="{28A0092B-C50C-407E-A947-70E740481C1C}">
                  <a14:useLocalDpi xmlns:a14="http://schemas.microsoft.com/office/drawing/2010/main" val="0"/>
                </a:ext>
              </a:extLst>
            </a:blip>
            <a:srcRect/>
            <a:stretch>
              <a:fillRect/>
            </a:stretch>
          </p:blipFill>
          <p:spPr bwMode="auto">
            <a:xfrm>
              <a:off x="4668828" y="3326006"/>
              <a:ext cx="4157672" cy="2751073"/>
            </a:xfrm>
            <a:prstGeom prst="rect">
              <a:avLst/>
            </a:prstGeom>
            <a:noFill/>
            <a:ln>
              <a:noFill/>
            </a:ln>
          </p:spPr>
        </p:pic>
        <p:pic>
          <p:nvPicPr>
            <p:cNvPr id="2" name="Picture 1"/>
            <p:cNvPicPr>
              <a:picLocks noChangeAspect="1"/>
            </p:cNvPicPr>
            <p:nvPr/>
          </p:nvPicPr>
          <p:blipFill>
            <a:blip r:embed="rId4"/>
            <a:stretch>
              <a:fillRect/>
            </a:stretch>
          </p:blipFill>
          <p:spPr>
            <a:xfrm flipH="1">
              <a:off x="825500" y="3285926"/>
              <a:ext cx="2565399" cy="2791154"/>
            </a:xfrm>
            <a:prstGeom prst="rect">
              <a:avLst/>
            </a:prstGeom>
          </p:spPr>
        </p:pic>
        <p:sp>
          <p:nvSpPr>
            <p:cNvPr id="16" name="TextBox 15"/>
            <p:cNvSpPr txBox="1"/>
            <p:nvPr/>
          </p:nvSpPr>
          <p:spPr>
            <a:xfrm>
              <a:off x="1268232" y="6065003"/>
              <a:ext cx="1527534" cy="276999"/>
            </a:xfrm>
            <a:prstGeom prst="rect">
              <a:avLst/>
            </a:prstGeom>
            <a:noFill/>
          </p:spPr>
          <p:txBody>
            <a:bodyPr wrap="none" rtlCol="0">
              <a:spAutoFit/>
            </a:bodyPr>
            <a:lstStyle/>
            <a:p>
              <a:r>
                <a:rPr lang="en-US" dirty="0"/>
                <a:t>www.</a:t>
              </a:r>
              <a:r>
                <a:rPr lang="en-US" b="1" dirty="0"/>
                <a:t>logitech</a:t>
              </a:r>
              <a:r>
                <a:rPr lang="en-US" dirty="0"/>
                <a:t>.com/‎</a:t>
              </a:r>
            </a:p>
          </p:txBody>
        </p:sp>
        <p:sp>
          <p:nvSpPr>
            <p:cNvPr id="17" name="TextBox 16"/>
            <p:cNvSpPr txBox="1"/>
            <p:nvPr/>
          </p:nvSpPr>
          <p:spPr>
            <a:xfrm>
              <a:off x="6067830" y="6093583"/>
              <a:ext cx="1359667" cy="276999"/>
            </a:xfrm>
            <a:prstGeom prst="rect">
              <a:avLst/>
            </a:prstGeom>
            <a:noFill/>
          </p:spPr>
          <p:txBody>
            <a:bodyPr wrap="none" rtlCol="0">
              <a:spAutoFit/>
            </a:bodyPr>
            <a:lstStyle/>
            <a:p>
              <a:r>
                <a:rPr lang="en-US" b="1" dirty="0"/>
                <a:t>pointcloud</a:t>
              </a:r>
              <a:r>
                <a:rPr lang="en-US" dirty="0"/>
                <a:t>s.org/‎</a:t>
              </a:r>
            </a:p>
          </p:txBody>
        </p:sp>
      </p:grpSp>
    </p:spTree>
    <p:extLst>
      <p:ext uri="{BB962C8B-B14F-4D97-AF65-F5344CB8AC3E}">
        <p14:creationId xmlns:p14="http://schemas.microsoft.com/office/powerpoint/2010/main" val="214907295"/>
      </p:ext>
    </p:extLst>
  </p:cSld>
  <p:clrMapOvr>
    <a:masterClrMapping/>
  </p:clrMapOvr>
  <mc:AlternateContent xmlns:mc="http://schemas.openxmlformats.org/markup-compatibility/2006" xmlns:p14="http://schemas.microsoft.com/office/powerpoint/2010/main">
    <mc:Choice Requires="p14">
      <p:transition spd="slow" p14:dur="2000" advTm="733"/>
    </mc:Choice>
    <mc:Fallback xmlns="">
      <p:transition spd="slow" advTm="73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extBox 3"/>
          <p:cNvSpPr txBox="1">
            <a:spLocks noChangeArrowheads="1"/>
          </p:cNvSpPr>
          <p:nvPr/>
        </p:nvSpPr>
        <p:spPr bwMode="auto">
          <a:xfrm>
            <a:off x="417033" y="65767"/>
            <a:ext cx="2184703" cy="707886"/>
          </a:xfrm>
          <a:prstGeom prst="rect">
            <a:avLst/>
          </a:prstGeom>
          <a:noFill/>
          <a:ln w="9525">
            <a:noFill/>
            <a:miter lim="800000"/>
            <a:headEnd/>
            <a:tailEnd/>
          </a:ln>
        </p:spPr>
        <p:txBody>
          <a:bodyPr wrap="square">
            <a:spAutoFit/>
          </a:bodyPr>
          <a:lstStyle/>
          <a:p>
            <a:pPr algn="l"/>
            <a:r>
              <a:rPr lang="en-US" sz="2000" b="1" cap="small" spc="25" dirty="0" smtClean="0">
                <a:solidFill>
                  <a:srgbClr val="000000"/>
                </a:solidFill>
                <a:effectLst>
                  <a:outerShdw blurRad="38100" dist="38100" dir="2700000" algn="tl">
                    <a:srgbClr val="000000">
                      <a:alpha val="43137"/>
                    </a:srgbClr>
                  </a:outerShdw>
                </a:effectLst>
                <a:latin typeface="Times New Roman" panose="02020603050405020304" pitchFamily="18" charset="0"/>
                <a:ea typeface="SimSun" panose="02010600030101010101" pitchFamily="2" charset="-122"/>
                <a:cs typeface="Times New Roman" panose="02020603050405020304" pitchFamily="18" charset="0"/>
              </a:rPr>
              <a:t>System Overview</a:t>
            </a:r>
            <a:endParaRPr lang="en-US" sz="2000" b="1" cap="small" spc="25" dirty="0">
              <a:solidFill>
                <a:srgbClr val="000000"/>
              </a:solidFill>
              <a:effectLst>
                <a:outerShdw blurRad="38100" dist="38100" dir="2700000" algn="tl">
                  <a:srgbClr val="000000">
                    <a:alpha val="43137"/>
                  </a:srgbClr>
                </a:outerShdw>
              </a:effectLst>
              <a:latin typeface="Times New Roman" panose="02020603050405020304" pitchFamily="18" charset="0"/>
              <a:ea typeface="SimSun" panose="02010600030101010101" pitchFamily="2" charset="-122"/>
              <a:cs typeface="Times New Roman" panose="02020603050405020304" pitchFamily="18" charset="0"/>
            </a:endParaRPr>
          </a:p>
        </p:txBody>
      </p:sp>
      <p:sp>
        <p:nvSpPr>
          <p:cNvPr id="50" name="object 3"/>
          <p:cNvSpPr/>
          <p:nvPr/>
        </p:nvSpPr>
        <p:spPr>
          <a:xfrm flipH="1">
            <a:off x="2423855" y="12526"/>
            <a:ext cx="68823" cy="814369"/>
          </a:xfrm>
          <a:custGeom>
            <a:avLst/>
            <a:gdLst/>
            <a:ahLst/>
            <a:cxnLst/>
            <a:rect l="l" t="t" r="r" b="b"/>
            <a:pathLst>
              <a:path h="533400">
                <a:moveTo>
                  <a:pt x="0" y="0"/>
                </a:moveTo>
                <a:lnTo>
                  <a:pt x="0" y="533400"/>
                </a:lnTo>
              </a:path>
            </a:pathLst>
          </a:custGeom>
          <a:ln w="28575">
            <a:solidFill>
              <a:srgbClr val="7F7F7F"/>
            </a:solidFill>
          </a:ln>
        </p:spPr>
        <p:txBody>
          <a:bodyPr wrap="square" lIns="0" tIns="0" rIns="0" bIns="0" rtlCol="0">
            <a:noAutofit/>
          </a:bodyPr>
          <a:lstStyle/>
          <a:p>
            <a:endParaRPr>
              <a:solidFill>
                <a:srgbClr val="595959"/>
              </a:solidFill>
            </a:endParaRPr>
          </a:p>
        </p:txBody>
      </p:sp>
      <p:sp>
        <p:nvSpPr>
          <p:cNvPr id="3" name="Slide Number Placeholder 2"/>
          <p:cNvSpPr>
            <a:spLocks noGrp="1"/>
          </p:cNvSpPr>
          <p:nvPr>
            <p:ph type="sldNum" sz="quarter" idx="10"/>
          </p:nvPr>
        </p:nvSpPr>
        <p:spPr>
          <a:xfrm>
            <a:off x="8511390" y="6579313"/>
            <a:ext cx="231775" cy="228600"/>
          </a:xfrm>
        </p:spPr>
        <p:txBody>
          <a:bodyPr/>
          <a:lstStyle/>
          <a:p>
            <a:fld id="{569F3626-3701-49B0-836D-8CB2992CE193}" type="slidenum">
              <a:rPr lang="en-US" smtClean="0"/>
              <a:pPr/>
              <a:t>11</a:t>
            </a:fld>
            <a:endParaRPr lang="en-US"/>
          </a:p>
        </p:txBody>
      </p:sp>
      <p:sp>
        <p:nvSpPr>
          <p:cNvPr id="4" name="TextBox 3"/>
          <p:cNvSpPr txBox="1"/>
          <p:nvPr/>
        </p:nvSpPr>
        <p:spPr>
          <a:xfrm>
            <a:off x="2505204" y="7937"/>
            <a:ext cx="1871025" cy="841256"/>
          </a:xfrm>
          <a:prstGeom prst="rect">
            <a:avLst/>
          </a:prstGeom>
          <a:noFill/>
        </p:spPr>
        <p:txBody>
          <a:bodyPr wrap="none" rtlCol="0">
            <a:spAutoFit/>
          </a:bodyPr>
          <a:lstStyle/>
          <a:p>
            <a:pPr marL="171450" indent="-171450" algn="l">
              <a:spcBef>
                <a:spcPts val="400"/>
              </a:spcBef>
              <a:buFont typeface="Arial" panose="020B0604020202020204" pitchFamily="34" charset="0"/>
              <a:buChar char="•"/>
            </a:pPr>
            <a:r>
              <a:rPr lang="en-US" sz="1400" dirty="0" smtClean="0">
                <a:solidFill>
                  <a:srgbClr val="000000"/>
                </a:solidFill>
                <a:effectLst>
                  <a:outerShdw blurRad="38100" dist="38100" dir="2700000" algn="tl">
                    <a:srgbClr val="000000">
                      <a:alpha val="43137"/>
                    </a:srgbClr>
                  </a:outerShdw>
                </a:effectLst>
              </a:rPr>
              <a:t>System description</a:t>
            </a:r>
            <a:endParaRPr lang="en-US" sz="1400" dirty="0">
              <a:solidFill>
                <a:srgbClr val="000000"/>
              </a:solidFill>
              <a:effectLst>
                <a:outerShdw blurRad="38100" dist="38100" dir="2700000" algn="tl">
                  <a:srgbClr val="000000">
                    <a:alpha val="43137"/>
                  </a:srgbClr>
                </a:outerShdw>
              </a:effectLst>
            </a:endParaRPr>
          </a:p>
          <a:p>
            <a:pPr marL="171450" indent="-171450" algn="l">
              <a:spcBef>
                <a:spcPts val="400"/>
              </a:spcBef>
              <a:buFont typeface="Arial" panose="020B0604020202020204" pitchFamily="34" charset="0"/>
              <a:buChar char="•"/>
            </a:pPr>
            <a:r>
              <a:rPr lang="en-US" sz="1400" dirty="0" smtClean="0"/>
              <a:t>3D sensor</a:t>
            </a:r>
          </a:p>
          <a:p>
            <a:pPr marL="171450" indent="-171450" algn="l">
              <a:spcBef>
                <a:spcPts val="400"/>
              </a:spcBef>
              <a:buFont typeface="Arial" panose="020B0604020202020204" pitchFamily="34" charset="0"/>
              <a:buChar char="•"/>
            </a:pPr>
            <a:r>
              <a:rPr lang="en-US" sz="1400" dirty="0" smtClean="0"/>
              <a:t>Software</a:t>
            </a:r>
            <a:endParaRPr lang="en-US" sz="1400" dirty="0"/>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t="3803" r="76849"/>
          <a:stretch/>
        </p:blipFill>
        <p:spPr>
          <a:xfrm>
            <a:off x="450936" y="1727727"/>
            <a:ext cx="2116899" cy="4218951"/>
          </a:xfrm>
          <a:prstGeom prst="rect">
            <a:avLst/>
          </a:prstGeom>
        </p:spPr>
      </p:pic>
      <p:pic>
        <p:nvPicPr>
          <p:cNvPr id="5" name="Picture 4"/>
          <p:cNvPicPr>
            <a:picLocks noChangeAspect="1"/>
          </p:cNvPicPr>
          <p:nvPr/>
        </p:nvPicPr>
        <p:blipFill rotWithShape="1">
          <a:blip r:embed="rId4">
            <a:extLst>
              <a:ext uri="{28A0092B-C50C-407E-A947-70E740481C1C}">
                <a14:useLocalDpi xmlns:a14="http://schemas.microsoft.com/office/drawing/2010/main" val="0"/>
              </a:ext>
            </a:extLst>
          </a:blip>
          <a:srcRect l="70959" t="9167" r="9315" b="867"/>
          <a:stretch/>
        </p:blipFill>
        <p:spPr>
          <a:xfrm>
            <a:off x="6939418" y="1940670"/>
            <a:ext cx="1803747" cy="3945698"/>
          </a:xfrm>
          <a:prstGeom prst="rect">
            <a:avLst/>
          </a:prstGeom>
        </p:spPr>
      </p:pic>
      <p:pic>
        <p:nvPicPr>
          <p:cNvPr id="9" name="Picture 8"/>
          <p:cNvPicPr>
            <a:picLocks noChangeAspect="1"/>
          </p:cNvPicPr>
          <p:nvPr/>
        </p:nvPicPr>
        <p:blipFill rotWithShape="1">
          <a:blip r:embed="rId5">
            <a:extLst>
              <a:ext uri="{28A0092B-C50C-407E-A947-70E740481C1C}">
                <a14:useLocalDpi xmlns:a14="http://schemas.microsoft.com/office/drawing/2010/main" val="0"/>
              </a:ext>
            </a:extLst>
          </a:blip>
          <a:srcRect l="11429" t="-1999" r="38904" b="1999"/>
          <a:stretch/>
        </p:blipFill>
        <p:spPr>
          <a:xfrm>
            <a:off x="1680975" y="1516349"/>
            <a:ext cx="4541579" cy="4385734"/>
          </a:xfrm>
          <a:prstGeom prst="rect">
            <a:avLst/>
          </a:prstGeom>
        </p:spPr>
      </p:pic>
      <p:pic>
        <p:nvPicPr>
          <p:cNvPr id="7" name="Picture 6"/>
          <p:cNvPicPr>
            <a:picLocks noChangeAspect="1"/>
          </p:cNvPicPr>
          <p:nvPr/>
        </p:nvPicPr>
        <p:blipFill rotWithShape="1">
          <a:blip r:embed="rId6">
            <a:extLst>
              <a:ext uri="{28A0092B-C50C-407E-A947-70E740481C1C}">
                <a14:useLocalDpi xmlns:a14="http://schemas.microsoft.com/office/drawing/2010/main" val="0"/>
              </a:ext>
            </a:extLst>
          </a:blip>
          <a:srcRect l="38610" r="22966"/>
          <a:stretch/>
        </p:blipFill>
        <p:spPr>
          <a:xfrm>
            <a:off x="4208744" y="1760679"/>
            <a:ext cx="3194137" cy="3987031"/>
          </a:xfrm>
          <a:prstGeom prst="rect">
            <a:avLst/>
          </a:prstGeom>
        </p:spPr>
      </p:pic>
      <p:pic>
        <p:nvPicPr>
          <p:cNvPr id="10" name="Picture 9"/>
          <p:cNvPicPr>
            <a:picLocks noChangeAspect="1"/>
          </p:cNvPicPr>
          <p:nvPr/>
        </p:nvPicPr>
        <p:blipFill rotWithShape="1">
          <a:blip r:embed="rId7">
            <a:extLst>
              <a:ext uri="{28A0092B-C50C-407E-A947-70E740481C1C}">
                <a14:useLocalDpi xmlns:a14="http://schemas.microsoft.com/office/drawing/2010/main" val="0"/>
              </a:ext>
            </a:extLst>
          </a:blip>
          <a:srcRect l="27397" t="13228" r="65343" b="77632"/>
          <a:stretch/>
        </p:blipFill>
        <p:spPr>
          <a:xfrm>
            <a:off x="3117539" y="2166138"/>
            <a:ext cx="663880" cy="400834"/>
          </a:xfrm>
          <a:prstGeom prst="rect">
            <a:avLst/>
          </a:prstGeom>
        </p:spPr>
      </p:pic>
    </p:spTree>
    <p:extLst>
      <p:ext uri="{BB962C8B-B14F-4D97-AF65-F5344CB8AC3E}">
        <p14:creationId xmlns:p14="http://schemas.microsoft.com/office/powerpoint/2010/main" val="2567070292"/>
      </p:ext>
    </p:extLst>
  </p:cSld>
  <p:clrMapOvr>
    <a:masterClrMapping/>
  </p:clrMapOvr>
  <mc:AlternateContent xmlns:mc="http://schemas.openxmlformats.org/markup-compatibility/2006" xmlns:p14="http://schemas.microsoft.com/office/powerpoint/2010/main">
    <mc:Choice Requires="p14">
      <p:transition spd="slow" p14:dur="2000" advTm="733"/>
    </mc:Choice>
    <mc:Fallback xmlns="">
      <p:transition spd="slow" advTm="73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object 3"/>
          <p:cNvSpPr/>
          <p:nvPr/>
        </p:nvSpPr>
        <p:spPr>
          <a:xfrm flipH="1">
            <a:off x="2423855" y="12526"/>
            <a:ext cx="68823" cy="814369"/>
          </a:xfrm>
          <a:custGeom>
            <a:avLst/>
            <a:gdLst/>
            <a:ahLst/>
            <a:cxnLst/>
            <a:rect l="l" t="t" r="r" b="b"/>
            <a:pathLst>
              <a:path h="533400">
                <a:moveTo>
                  <a:pt x="0" y="0"/>
                </a:moveTo>
                <a:lnTo>
                  <a:pt x="0" y="533400"/>
                </a:lnTo>
              </a:path>
            </a:pathLst>
          </a:custGeom>
          <a:ln w="28575">
            <a:solidFill>
              <a:srgbClr val="7F7F7F"/>
            </a:solidFill>
          </a:ln>
        </p:spPr>
        <p:txBody>
          <a:bodyPr wrap="square" lIns="0" tIns="0" rIns="0" bIns="0" rtlCol="0">
            <a:noAutofit/>
          </a:bodyPr>
          <a:lstStyle/>
          <a:p>
            <a:endParaRPr>
              <a:solidFill>
                <a:srgbClr val="595959"/>
              </a:solidFill>
            </a:endParaRPr>
          </a:p>
        </p:txBody>
      </p:sp>
      <p:pic>
        <p:nvPicPr>
          <p:cNvPr id="15" name="Picture 14"/>
          <p:cNvPicPr/>
          <p:nvPr/>
        </p:nvPicPr>
        <p:blipFill rotWithShape="1">
          <a:blip r:embed="rId3"/>
          <a:srcRect r="58109"/>
          <a:stretch/>
        </p:blipFill>
        <p:spPr>
          <a:xfrm>
            <a:off x="3085121" y="1290714"/>
            <a:ext cx="2079046" cy="1916662"/>
          </a:xfrm>
          <a:prstGeom prst="rect">
            <a:avLst/>
          </a:prstGeom>
        </p:spPr>
      </p:pic>
      <p:pic>
        <p:nvPicPr>
          <p:cNvPr id="16" name="Picture 15"/>
          <p:cNvPicPr/>
          <p:nvPr/>
        </p:nvPicPr>
        <p:blipFill rotWithShape="1">
          <a:blip r:embed="rId3"/>
          <a:srcRect l="50014"/>
          <a:stretch/>
        </p:blipFill>
        <p:spPr>
          <a:xfrm>
            <a:off x="5897399" y="1149060"/>
            <a:ext cx="2408533" cy="2124200"/>
          </a:xfrm>
          <a:prstGeom prst="rect">
            <a:avLst/>
          </a:prstGeom>
        </p:spPr>
      </p:pic>
      <p:pic>
        <p:nvPicPr>
          <p:cNvPr id="12292" name="Picture 4" descr="http://www.clker.com/cliparts/e/2/a/d/1206574733930851359Ryan_Taylor_Green_Tick.svg.med.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71852" y="2513232"/>
            <a:ext cx="505954" cy="582436"/>
          </a:xfrm>
          <a:prstGeom prst="rect">
            <a:avLst/>
          </a:prstGeom>
          <a:noFill/>
          <a:extLst>
            <a:ext uri="{909E8E84-426E-40DD-AFC4-6F175D3DCCD1}">
              <a14:hiddenFill xmlns:a14="http://schemas.microsoft.com/office/drawing/2010/main">
                <a:solidFill>
                  <a:srgbClr val="FFFFFF"/>
                </a:solidFill>
              </a14:hiddenFill>
            </a:ext>
          </a:extLst>
        </p:spPr>
      </p:pic>
      <p:pic>
        <p:nvPicPr>
          <p:cNvPr id="12294" name="Picture 6" descr="http://www.clker.com/cliparts/0/7/e/a/12074327311562940906milker_X_icon.svg.med.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758120" y="2474311"/>
            <a:ext cx="621357" cy="621357"/>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 name="Table 1"/>
          <p:cNvGraphicFramePr>
            <a:graphicFrameLocks noGrp="1"/>
          </p:cNvGraphicFramePr>
          <p:nvPr>
            <p:extLst>
              <p:ext uri="{D42A27DB-BD31-4B8C-83A1-F6EECF244321}">
                <p14:modId xmlns:p14="http://schemas.microsoft.com/office/powerpoint/2010/main" val="4129546627"/>
              </p:ext>
            </p:extLst>
          </p:nvPr>
        </p:nvGraphicFramePr>
        <p:xfrm>
          <a:off x="620942" y="3540436"/>
          <a:ext cx="7678569" cy="2395731"/>
        </p:xfrm>
        <a:graphic>
          <a:graphicData uri="http://schemas.openxmlformats.org/drawingml/2006/table">
            <a:tbl>
              <a:tblPr>
                <a:tableStyleId>{BDBED569-4797-4DF1-A0F4-6AAB3CD982D8}</a:tableStyleId>
              </a:tblPr>
              <a:tblGrid>
                <a:gridCol w="44450"/>
                <a:gridCol w="2459076"/>
                <a:gridCol w="1975420"/>
                <a:gridCol w="643299"/>
                <a:gridCol w="1934801"/>
                <a:gridCol w="621523"/>
              </a:tblGrid>
              <a:tr h="356793">
                <a:tc gridSpan="2">
                  <a:txBody>
                    <a:bodyPr/>
                    <a:lstStyle/>
                    <a:p>
                      <a:pPr algn="ctr" fontAlgn="b"/>
                      <a:r>
                        <a:rPr lang="en-US" sz="1800" u="none" strike="noStrike" dirty="0">
                          <a:effectLst/>
                        </a:rPr>
                        <a:t>Features</a:t>
                      </a:r>
                      <a:endParaRPr lang="en-US" sz="1800" b="0" i="0" u="none" strike="noStrike" dirty="0">
                        <a:solidFill>
                          <a:srgbClr val="000000"/>
                        </a:solidFill>
                        <a:effectLst/>
                        <a:latin typeface="Calibri" panose="020F0502020204030204" pitchFamily="34" charset="0"/>
                      </a:endParaRPr>
                    </a:p>
                  </a:txBody>
                  <a:tcPr marL="9525" marR="9525" marT="9525" marB="0" anchor="b"/>
                </a:tc>
                <a:tc hMerge="1">
                  <a:txBody>
                    <a:bodyPr/>
                    <a:lstStyle/>
                    <a:p>
                      <a:endParaRPr lang="en-US"/>
                    </a:p>
                  </a:txBody>
                  <a:tcPr/>
                </a:tc>
                <a:tc gridSpan="2">
                  <a:txBody>
                    <a:bodyPr/>
                    <a:lstStyle/>
                    <a:p>
                      <a:pPr algn="ctr" fontAlgn="b"/>
                      <a:r>
                        <a:rPr lang="en-US" sz="1400" b="1" u="none" strike="noStrike" dirty="0">
                          <a:effectLst/>
                        </a:rPr>
                        <a:t>Intel Creative </a:t>
                      </a:r>
                      <a:r>
                        <a:rPr lang="en-US" sz="1400" b="1" u="none" strike="noStrike" dirty="0" smtClean="0">
                          <a:effectLst/>
                        </a:rPr>
                        <a:t>Senz3D</a:t>
                      </a:r>
                      <a:endParaRPr lang="en-US" sz="1400" b="1" i="0" u="none" strike="noStrike" dirty="0">
                        <a:solidFill>
                          <a:srgbClr val="000000"/>
                        </a:solidFill>
                        <a:effectLst/>
                        <a:latin typeface="Calibri" panose="020F0502020204030204" pitchFamily="34" charset="0"/>
                      </a:endParaRPr>
                    </a:p>
                  </a:txBody>
                  <a:tcPr marL="9525" marR="9525" marT="9525" marB="0" anchor="b">
                    <a:solidFill>
                      <a:srgbClr val="C2E0FF"/>
                    </a:solidFill>
                  </a:tcPr>
                </a:tc>
                <a:tc hMerge="1">
                  <a:txBody>
                    <a:bodyPr/>
                    <a:lstStyle/>
                    <a:p>
                      <a:endParaRPr lang="en-US"/>
                    </a:p>
                  </a:txBody>
                  <a:tcPr/>
                </a:tc>
                <a:tc gridSpan="2">
                  <a:txBody>
                    <a:bodyPr/>
                    <a:lstStyle/>
                    <a:p>
                      <a:pPr algn="ctr" fontAlgn="b"/>
                      <a:r>
                        <a:rPr lang="en-US" sz="1400" b="1" u="none" strike="noStrike" dirty="0">
                          <a:effectLst/>
                        </a:rPr>
                        <a:t>Kinect for Windows</a:t>
                      </a:r>
                      <a:endParaRPr lang="en-US" sz="1400" b="1" i="0" u="none" strike="noStrike" dirty="0">
                        <a:solidFill>
                          <a:srgbClr val="000000"/>
                        </a:solidFill>
                        <a:effectLst/>
                        <a:latin typeface="Calibri" panose="020F0502020204030204" pitchFamily="34" charset="0"/>
                      </a:endParaRPr>
                    </a:p>
                  </a:txBody>
                  <a:tcPr marL="9525" marR="9525" marT="9525" marB="0" anchor="b">
                    <a:solidFill>
                      <a:srgbClr val="C2E0FF"/>
                    </a:solidFill>
                  </a:tcPr>
                </a:tc>
                <a:tc hMerge="1">
                  <a:txBody>
                    <a:bodyPr/>
                    <a:lstStyle/>
                    <a:p>
                      <a:endParaRPr lang="en-US"/>
                    </a:p>
                  </a:txBody>
                  <a:tcPr/>
                </a:tc>
              </a:tr>
              <a:tr h="336429">
                <a:tc rowSpan="5">
                  <a:txBody>
                    <a:bodyPr/>
                    <a:lstStyle/>
                    <a:p>
                      <a:pPr algn="l" fontAlgn="ctr"/>
                      <a:endParaRPr lang="en-US" sz="12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1600" u="none" strike="noStrike" dirty="0">
                          <a:effectLst/>
                        </a:rPr>
                        <a:t>Depth range</a:t>
                      </a:r>
                      <a:endParaRPr lang="en-US" sz="1600" b="0" i="0" u="none" strike="noStrike" dirty="0">
                        <a:solidFill>
                          <a:srgbClr val="000000"/>
                        </a:solidFill>
                        <a:effectLst/>
                        <a:latin typeface="Calibri" panose="020F0502020204030204" pitchFamily="34" charset="0"/>
                      </a:endParaRPr>
                    </a:p>
                  </a:txBody>
                  <a:tcPr marL="9525" marR="9525" marT="9525" marB="0" anchor="ctr"/>
                </a:tc>
                <a:tc gridSpan="2">
                  <a:txBody>
                    <a:bodyPr/>
                    <a:lstStyle/>
                    <a:p>
                      <a:pPr algn="ctr" fontAlgn="b"/>
                      <a:r>
                        <a:rPr lang="en-US" sz="1600" u="none" strike="noStrike" dirty="0" smtClean="0">
                          <a:effectLst/>
                        </a:rPr>
                        <a:t>15 </a:t>
                      </a:r>
                      <a:r>
                        <a:rPr lang="en-US" sz="2000" u="none" strike="noStrike" dirty="0" smtClean="0">
                          <a:effectLst/>
                        </a:rPr>
                        <a:t>÷</a:t>
                      </a:r>
                      <a:r>
                        <a:rPr lang="en-US" sz="1600" u="none" strike="noStrike" dirty="0" smtClean="0">
                          <a:effectLst/>
                        </a:rPr>
                        <a:t> 100cm</a:t>
                      </a:r>
                      <a:endParaRPr lang="en-US" sz="1600" b="0" i="0" u="none" strike="noStrike" dirty="0">
                        <a:solidFill>
                          <a:srgbClr val="000000"/>
                        </a:solidFill>
                        <a:effectLst/>
                        <a:latin typeface="Calibri" panose="020F0502020204030204" pitchFamily="34" charset="0"/>
                      </a:endParaRPr>
                    </a:p>
                  </a:txBody>
                  <a:tcPr marL="9525" marR="9525" marT="9525" marB="0" anchor="b"/>
                </a:tc>
                <a:tc hMerge="1">
                  <a:txBody>
                    <a:bodyPr/>
                    <a:lstStyle/>
                    <a:p>
                      <a:endParaRPr lang="en-US"/>
                    </a:p>
                  </a:txBody>
                  <a:tcPr/>
                </a:tc>
                <a:tc gridSpan="2">
                  <a:txBody>
                    <a:bodyPr/>
                    <a:lstStyle/>
                    <a:p>
                      <a:pPr algn="ctr" fontAlgn="b"/>
                      <a:r>
                        <a:rPr lang="en-US" sz="1600" u="none" strike="noStrike" dirty="0" smtClean="0">
                          <a:effectLst/>
                        </a:rPr>
                        <a:t>40 </a:t>
                      </a:r>
                      <a:r>
                        <a:rPr lang="en-US" sz="1800" u="none" strike="noStrike" dirty="0" smtClean="0">
                          <a:effectLst/>
                        </a:rPr>
                        <a:t>÷ </a:t>
                      </a:r>
                      <a:r>
                        <a:rPr lang="en-US" sz="1600" u="none" strike="noStrike" dirty="0" smtClean="0">
                          <a:effectLst/>
                        </a:rPr>
                        <a:t>800</a:t>
                      </a:r>
                      <a:r>
                        <a:rPr lang="en-US" sz="1600" u="none" strike="noStrike" baseline="0" dirty="0" smtClean="0">
                          <a:effectLst/>
                        </a:rPr>
                        <a:t>cm</a:t>
                      </a:r>
                      <a:endParaRPr lang="en-US" sz="1600" b="0" i="0" u="none" strike="noStrike" dirty="0">
                        <a:solidFill>
                          <a:srgbClr val="000000"/>
                        </a:solidFill>
                        <a:effectLst/>
                        <a:latin typeface="Calibri" panose="020F0502020204030204" pitchFamily="34" charset="0"/>
                      </a:endParaRPr>
                    </a:p>
                  </a:txBody>
                  <a:tcPr marL="9525" marR="9525" marT="9525" marB="0" anchor="b"/>
                </a:tc>
                <a:tc hMerge="1">
                  <a:txBody>
                    <a:bodyPr/>
                    <a:lstStyle/>
                    <a:p>
                      <a:endParaRPr lang="en-US"/>
                    </a:p>
                  </a:txBody>
                  <a:tcPr/>
                </a:tc>
              </a:tr>
              <a:tr h="336429">
                <a:tc vMerge="1">
                  <a:txBody>
                    <a:bodyPr/>
                    <a:lstStyle/>
                    <a:p>
                      <a:pPr algn="ctr" fontAlgn="ctr"/>
                      <a:endParaRPr lang="en-US" sz="12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1600" u="none" strike="noStrike" dirty="0">
                          <a:effectLst/>
                        </a:rPr>
                        <a:t>Head tracking</a:t>
                      </a:r>
                      <a:endParaRPr lang="en-US" sz="1600" b="0" i="0" u="none" strike="noStrike" dirty="0">
                        <a:solidFill>
                          <a:srgbClr val="000000"/>
                        </a:solidFill>
                        <a:effectLst/>
                        <a:latin typeface="Calibri" panose="020F0502020204030204" pitchFamily="34" charset="0"/>
                      </a:endParaRPr>
                    </a:p>
                  </a:txBody>
                  <a:tcPr marL="9525" marR="9525" marT="9525" marB="0" anchor="ctr"/>
                </a:tc>
                <a:tc rowSpan="4">
                  <a:txBody>
                    <a:bodyPr/>
                    <a:lstStyle/>
                    <a:p>
                      <a:pPr algn="ctr" fontAlgn="ctr"/>
                      <a:r>
                        <a:rPr lang="en-US" sz="1600" u="none" strike="noStrike" dirty="0">
                          <a:effectLst/>
                        </a:rPr>
                        <a:t>Intel Perceptual</a:t>
                      </a:r>
                      <a:br>
                        <a:rPr lang="en-US" sz="1600" u="none" strike="noStrike" dirty="0">
                          <a:effectLst/>
                        </a:rPr>
                      </a:br>
                      <a:r>
                        <a:rPr lang="en-US" sz="1600" u="none" strike="noStrike" dirty="0">
                          <a:effectLst/>
                        </a:rPr>
                        <a:t> Computing SDK</a:t>
                      </a:r>
                      <a:endParaRPr lang="en-US" sz="16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400" b="1" u="none" strike="noStrike" dirty="0">
                          <a:effectLst/>
                        </a:rPr>
                        <a:t>Yes</a:t>
                      </a:r>
                      <a:endParaRPr lang="en-US" sz="1400" b="1" i="0" u="none" strike="noStrike" dirty="0">
                        <a:solidFill>
                          <a:srgbClr val="000000"/>
                        </a:solidFill>
                        <a:effectLst/>
                        <a:latin typeface="Calibri" panose="020F0502020204030204" pitchFamily="34" charset="0"/>
                      </a:endParaRPr>
                    </a:p>
                  </a:txBody>
                  <a:tcPr marL="9525" marR="9525" marT="9525" marB="0" anchor="b"/>
                </a:tc>
                <a:tc rowSpan="4">
                  <a:txBody>
                    <a:bodyPr/>
                    <a:lstStyle/>
                    <a:p>
                      <a:pPr algn="ctr" fontAlgn="ctr"/>
                      <a:r>
                        <a:rPr lang="en-US" sz="1600" u="none" strike="noStrike" dirty="0">
                          <a:effectLst/>
                        </a:rPr>
                        <a:t>Kinect for </a:t>
                      </a:r>
                      <a:br>
                        <a:rPr lang="en-US" sz="1600" u="none" strike="noStrike" dirty="0">
                          <a:effectLst/>
                        </a:rPr>
                      </a:br>
                      <a:r>
                        <a:rPr lang="en-US" sz="1600" u="none" strike="noStrike" dirty="0">
                          <a:effectLst/>
                        </a:rPr>
                        <a:t>Windows SDK</a:t>
                      </a:r>
                      <a:endParaRPr lang="en-US" sz="16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400" b="1" u="none" strike="noStrike" dirty="0">
                          <a:effectLst/>
                        </a:rPr>
                        <a:t>Yes</a:t>
                      </a:r>
                      <a:endParaRPr lang="en-US" sz="1400" b="1" i="0" u="none" strike="noStrike" dirty="0">
                        <a:solidFill>
                          <a:srgbClr val="000000"/>
                        </a:solidFill>
                        <a:effectLst/>
                        <a:latin typeface="Calibri" panose="020F0502020204030204" pitchFamily="34" charset="0"/>
                      </a:endParaRPr>
                    </a:p>
                  </a:txBody>
                  <a:tcPr marL="9525" marR="9525" marT="9525" marB="0" anchor="b"/>
                </a:tc>
              </a:tr>
              <a:tr h="336429">
                <a:tc vMerge="1">
                  <a:txBody>
                    <a:bodyPr/>
                    <a:lstStyle/>
                    <a:p>
                      <a:endParaRPr lang="en-US"/>
                    </a:p>
                  </a:txBody>
                  <a:tcPr/>
                </a:tc>
                <a:tc>
                  <a:txBody>
                    <a:bodyPr/>
                    <a:lstStyle/>
                    <a:p>
                      <a:pPr algn="l" fontAlgn="b"/>
                      <a:r>
                        <a:rPr lang="en-US" sz="1600" u="none" strike="noStrike" dirty="0">
                          <a:effectLst/>
                        </a:rPr>
                        <a:t>Face recognition</a:t>
                      </a:r>
                      <a:endParaRPr lang="en-US" sz="1600" b="0" i="0" u="none" strike="noStrike" dirty="0">
                        <a:solidFill>
                          <a:srgbClr val="000000"/>
                        </a:solidFill>
                        <a:effectLst/>
                        <a:latin typeface="Calibri" panose="020F0502020204030204" pitchFamily="34" charset="0"/>
                      </a:endParaRPr>
                    </a:p>
                  </a:txBody>
                  <a:tcPr marL="9525" marR="9525" marT="9525" marB="0" anchor="ctr"/>
                </a:tc>
                <a:tc vMerge="1">
                  <a:txBody>
                    <a:bodyPr/>
                    <a:lstStyle/>
                    <a:p>
                      <a:endParaRPr lang="en-US"/>
                    </a:p>
                  </a:txBody>
                  <a:tcPr/>
                </a:tc>
                <a:tc>
                  <a:txBody>
                    <a:bodyPr/>
                    <a:lstStyle/>
                    <a:p>
                      <a:pPr algn="ctr" fontAlgn="b"/>
                      <a:r>
                        <a:rPr lang="en-US" sz="1400" b="1" u="none" strike="noStrike">
                          <a:effectLst/>
                        </a:rPr>
                        <a:t>Yes</a:t>
                      </a:r>
                      <a:endParaRPr lang="en-US" sz="1400" b="1" i="0" u="none" strike="noStrike">
                        <a:solidFill>
                          <a:srgbClr val="000000"/>
                        </a:solidFill>
                        <a:effectLst/>
                        <a:latin typeface="Calibri" panose="020F0502020204030204" pitchFamily="34" charset="0"/>
                      </a:endParaRPr>
                    </a:p>
                  </a:txBody>
                  <a:tcPr marL="9525" marR="9525" marT="9525" marB="0" anchor="b"/>
                </a:tc>
                <a:tc vMerge="1">
                  <a:txBody>
                    <a:bodyPr/>
                    <a:lstStyle/>
                    <a:p>
                      <a:endParaRPr lang="en-US"/>
                    </a:p>
                  </a:txBody>
                  <a:tcPr/>
                </a:tc>
                <a:tc>
                  <a:txBody>
                    <a:bodyPr/>
                    <a:lstStyle/>
                    <a:p>
                      <a:pPr algn="ctr" fontAlgn="ctr"/>
                      <a:r>
                        <a:rPr lang="en-US" sz="1400" b="1" u="none" strike="noStrike" dirty="0">
                          <a:solidFill>
                            <a:srgbClr val="C00000"/>
                          </a:solidFill>
                          <a:effectLst/>
                        </a:rPr>
                        <a:t>No</a:t>
                      </a:r>
                      <a:endParaRPr lang="en-US" sz="1400" b="1" i="0" u="none" strike="noStrike" dirty="0">
                        <a:solidFill>
                          <a:srgbClr val="C00000"/>
                        </a:solidFill>
                        <a:effectLst/>
                        <a:latin typeface="Calibri" panose="020F0502020204030204" pitchFamily="34" charset="0"/>
                      </a:endParaRPr>
                    </a:p>
                  </a:txBody>
                  <a:tcPr marL="9525" marR="9525" marT="9525" marB="0" anchor="ctr"/>
                </a:tc>
              </a:tr>
              <a:tr h="336429">
                <a:tc vMerge="1">
                  <a:txBody>
                    <a:bodyPr/>
                    <a:lstStyle/>
                    <a:p>
                      <a:endParaRPr lang="en-US"/>
                    </a:p>
                  </a:txBody>
                  <a:tcPr/>
                </a:tc>
                <a:tc>
                  <a:txBody>
                    <a:bodyPr/>
                    <a:lstStyle/>
                    <a:p>
                      <a:pPr algn="l" fontAlgn="b"/>
                      <a:r>
                        <a:rPr lang="en-US" sz="1600" u="none" strike="noStrike" dirty="0">
                          <a:effectLst/>
                        </a:rPr>
                        <a:t>Hand tracking</a:t>
                      </a:r>
                      <a:endParaRPr lang="en-US" sz="1600" b="0" i="0" u="none" strike="noStrike" dirty="0">
                        <a:solidFill>
                          <a:srgbClr val="000000"/>
                        </a:solidFill>
                        <a:effectLst/>
                        <a:latin typeface="Calibri" panose="020F0502020204030204" pitchFamily="34" charset="0"/>
                      </a:endParaRPr>
                    </a:p>
                  </a:txBody>
                  <a:tcPr marL="9525" marR="9525" marT="9525" marB="0" anchor="ctr"/>
                </a:tc>
                <a:tc vMerge="1">
                  <a:txBody>
                    <a:bodyPr/>
                    <a:lstStyle/>
                    <a:p>
                      <a:endParaRPr lang="en-US"/>
                    </a:p>
                  </a:txBody>
                  <a:tcPr/>
                </a:tc>
                <a:tc>
                  <a:txBody>
                    <a:bodyPr/>
                    <a:lstStyle/>
                    <a:p>
                      <a:pPr algn="ctr" fontAlgn="b"/>
                      <a:r>
                        <a:rPr lang="en-US" sz="1400" b="1" u="none" strike="noStrike" dirty="0">
                          <a:effectLst/>
                        </a:rPr>
                        <a:t>Yes</a:t>
                      </a:r>
                      <a:endParaRPr lang="en-US" sz="1400" b="1" i="0" u="none" strike="noStrike" dirty="0">
                        <a:solidFill>
                          <a:srgbClr val="000000"/>
                        </a:solidFill>
                        <a:effectLst/>
                        <a:latin typeface="Calibri" panose="020F0502020204030204" pitchFamily="34" charset="0"/>
                      </a:endParaRPr>
                    </a:p>
                  </a:txBody>
                  <a:tcPr marL="9525" marR="9525" marT="9525" marB="0" anchor="b"/>
                </a:tc>
                <a:tc vMerge="1">
                  <a:txBody>
                    <a:bodyPr/>
                    <a:lstStyle/>
                    <a:p>
                      <a:endParaRPr lang="en-US"/>
                    </a:p>
                  </a:txBody>
                  <a:tcPr/>
                </a:tc>
                <a:tc>
                  <a:txBody>
                    <a:bodyPr/>
                    <a:lstStyle/>
                    <a:p>
                      <a:pPr algn="ctr" fontAlgn="ctr"/>
                      <a:r>
                        <a:rPr lang="en-US" sz="1400" b="1" u="none" strike="noStrike" dirty="0">
                          <a:effectLst/>
                        </a:rPr>
                        <a:t>Yes</a:t>
                      </a:r>
                      <a:endParaRPr lang="en-US" sz="1400" b="1" i="0" u="none" strike="noStrike" dirty="0">
                        <a:solidFill>
                          <a:srgbClr val="000000"/>
                        </a:solidFill>
                        <a:effectLst/>
                        <a:latin typeface="Calibri" panose="020F0502020204030204" pitchFamily="34" charset="0"/>
                      </a:endParaRPr>
                    </a:p>
                  </a:txBody>
                  <a:tcPr marL="9525" marR="9525" marT="9525" marB="0" anchor="ctr"/>
                </a:tc>
              </a:tr>
              <a:tr h="336429">
                <a:tc vMerge="1">
                  <a:txBody>
                    <a:bodyPr/>
                    <a:lstStyle/>
                    <a:p>
                      <a:endParaRPr lang="en-US"/>
                    </a:p>
                  </a:txBody>
                  <a:tcPr/>
                </a:tc>
                <a:tc>
                  <a:txBody>
                    <a:bodyPr/>
                    <a:lstStyle/>
                    <a:p>
                      <a:pPr algn="l" fontAlgn="b"/>
                      <a:r>
                        <a:rPr lang="en-US" sz="1600" u="none" strike="noStrike" dirty="0">
                          <a:effectLst/>
                        </a:rPr>
                        <a:t>Finger recognition</a:t>
                      </a:r>
                      <a:endParaRPr lang="en-US" sz="1600" b="0" i="0" u="none" strike="noStrike" dirty="0">
                        <a:solidFill>
                          <a:srgbClr val="000000"/>
                        </a:solidFill>
                        <a:effectLst/>
                        <a:latin typeface="Calibri" panose="020F0502020204030204" pitchFamily="34" charset="0"/>
                      </a:endParaRPr>
                    </a:p>
                  </a:txBody>
                  <a:tcPr marL="9525" marR="9525" marT="9525" marB="0" anchor="ctr"/>
                </a:tc>
                <a:tc vMerge="1">
                  <a:txBody>
                    <a:bodyPr/>
                    <a:lstStyle/>
                    <a:p>
                      <a:endParaRPr lang="en-US"/>
                    </a:p>
                  </a:txBody>
                  <a:tcPr/>
                </a:tc>
                <a:tc>
                  <a:txBody>
                    <a:bodyPr/>
                    <a:lstStyle/>
                    <a:p>
                      <a:pPr algn="ctr" fontAlgn="b"/>
                      <a:r>
                        <a:rPr lang="en-US" sz="1400" b="1" u="none" strike="noStrike" dirty="0">
                          <a:effectLst/>
                        </a:rPr>
                        <a:t>Yes</a:t>
                      </a:r>
                      <a:endParaRPr lang="en-US" sz="1400" b="1" i="0" u="none" strike="noStrike" dirty="0">
                        <a:solidFill>
                          <a:srgbClr val="000000"/>
                        </a:solidFill>
                        <a:effectLst/>
                        <a:latin typeface="Calibri" panose="020F0502020204030204" pitchFamily="34" charset="0"/>
                      </a:endParaRPr>
                    </a:p>
                  </a:txBody>
                  <a:tcPr marL="9525" marR="9525" marT="9525" marB="0" anchor="b"/>
                </a:tc>
                <a:tc vMerge="1">
                  <a:txBody>
                    <a:bodyPr/>
                    <a:lstStyle/>
                    <a:p>
                      <a:endParaRPr lang="en-US"/>
                    </a:p>
                  </a:txBody>
                  <a:tcPr/>
                </a:tc>
                <a:tc>
                  <a:txBody>
                    <a:bodyPr/>
                    <a:lstStyle/>
                    <a:p>
                      <a:pPr algn="ctr" fontAlgn="ctr"/>
                      <a:r>
                        <a:rPr lang="en-US" sz="1400" b="1" u="none" strike="noStrike" dirty="0">
                          <a:solidFill>
                            <a:srgbClr val="C00000"/>
                          </a:solidFill>
                          <a:effectLst/>
                        </a:rPr>
                        <a:t>No</a:t>
                      </a:r>
                      <a:endParaRPr lang="en-US" sz="1400" b="1" i="0" u="none" strike="noStrike" dirty="0">
                        <a:solidFill>
                          <a:srgbClr val="C00000"/>
                        </a:solidFill>
                        <a:effectLst/>
                        <a:latin typeface="Calibri" panose="020F0502020204030204" pitchFamily="34" charset="0"/>
                      </a:endParaRPr>
                    </a:p>
                  </a:txBody>
                  <a:tcPr marL="9525" marR="9525" marT="9525" marB="0" anchor="ctr"/>
                </a:tc>
              </a:tr>
              <a:tr h="356793">
                <a:tc gridSpan="2">
                  <a:txBody>
                    <a:bodyPr/>
                    <a:lstStyle/>
                    <a:p>
                      <a:pPr algn="l" fontAlgn="t"/>
                      <a:r>
                        <a:rPr lang="en-US" sz="1400" b="1" u="none" strike="noStrike" dirty="0">
                          <a:effectLst/>
                        </a:rPr>
                        <a:t>Price</a:t>
                      </a:r>
                      <a:endParaRPr lang="en-US" sz="1400" b="1" i="0" u="none" strike="noStrike" dirty="0">
                        <a:solidFill>
                          <a:srgbClr val="000000"/>
                        </a:solidFill>
                        <a:effectLst/>
                        <a:latin typeface="Calibri" panose="020F0502020204030204" pitchFamily="34" charset="0"/>
                      </a:endParaRPr>
                    </a:p>
                  </a:txBody>
                  <a:tcPr marL="9525" marR="9525" marT="9525" marB="0" anchor="ctr"/>
                </a:tc>
                <a:tc hMerge="1">
                  <a:txBody>
                    <a:bodyPr/>
                    <a:lstStyle/>
                    <a:p>
                      <a:endParaRPr lang="en-US"/>
                    </a:p>
                  </a:txBody>
                  <a:tcPr/>
                </a:tc>
                <a:tc gridSpan="2">
                  <a:txBody>
                    <a:bodyPr/>
                    <a:lstStyle/>
                    <a:p>
                      <a:pPr algn="ctr" fontAlgn="b"/>
                      <a:r>
                        <a:rPr lang="en-US" sz="1600" b="1" u="none" strike="noStrike" dirty="0">
                          <a:effectLst/>
                        </a:rPr>
                        <a:t>$150 </a:t>
                      </a:r>
                      <a:endParaRPr lang="en-US" sz="1600" b="1" i="0" u="none" strike="noStrike" dirty="0">
                        <a:solidFill>
                          <a:srgbClr val="000000"/>
                        </a:solidFill>
                        <a:effectLst/>
                        <a:latin typeface="Calibri" panose="020F0502020204030204" pitchFamily="34" charset="0"/>
                      </a:endParaRPr>
                    </a:p>
                  </a:txBody>
                  <a:tcPr marL="9525" marR="9525" marT="9525" marB="0" anchor="b"/>
                </a:tc>
                <a:tc hMerge="1">
                  <a:txBody>
                    <a:bodyPr/>
                    <a:lstStyle/>
                    <a:p>
                      <a:endParaRPr lang="en-US"/>
                    </a:p>
                  </a:txBody>
                  <a:tcPr/>
                </a:tc>
                <a:tc gridSpan="2">
                  <a:txBody>
                    <a:bodyPr/>
                    <a:lstStyle/>
                    <a:p>
                      <a:pPr algn="ctr" fontAlgn="b"/>
                      <a:r>
                        <a:rPr lang="en-US" sz="1600" b="1" u="none" strike="noStrike" dirty="0">
                          <a:effectLst/>
                        </a:rPr>
                        <a:t>$250 </a:t>
                      </a:r>
                      <a:endParaRPr lang="en-US" sz="1600" b="1" i="0" u="none" strike="noStrike" dirty="0">
                        <a:solidFill>
                          <a:srgbClr val="000000"/>
                        </a:solidFill>
                        <a:effectLst/>
                        <a:latin typeface="Calibri" panose="020F0502020204030204" pitchFamily="34" charset="0"/>
                      </a:endParaRPr>
                    </a:p>
                  </a:txBody>
                  <a:tcPr marL="9525" marR="9525" marT="9525" marB="0" anchor="b"/>
                </a:tc>
                <a:tc hMerge="1">
                  <a:txBody>
                    <a:bodyPr/>
                    <a:lstStyle/>
                    <a:p>
                      <a:endParaRPr lang="en-US"/>
                    </a:p>
                  </a:txBody>
                  <a:tcPr/>
                </a:tc>
              </a:tr>
            </a:tbl>
          </a:graphicData>
        </a:graphic>
      </p:graphicFrame>
      <p:sp>
        <p:nvSpPr>
          <p:cNvPr id="3" name="Slide Number Placeholder 2"/>
          <p:cNvSpPr>
            <a:spLocks noGrp="1"/>
          </p:cNvSpPr>
          <p:nvPr>
            <p:ph type="sldNum" sz="quarter" idx="10"/>
          </p:nvPr>
        </p:nvSpPr>
        <p:spPr/>
        <p:txBody>
          <a:bodyPr/>
          <a:lstStyle/>
          <a:p>
            <a:fld id="{569F3626-3701-49B0-836D-8CB2992CE193}" type="slidenum">
              <a:rPr lang="en-US" smtClean="0"/>
              <a:pPr/>
              <a:t>12</a:t>
            </a:fld>
            <a:endParaRPr lang="en-US"/>
          </a:p>
        </p:txBody>
      </p:sp>
      <p:sp>
        <p:nvSpPr>
          <p:cNvPr id="13" name="TextBox 3"/>
          <p:cNvSpPr txBox="1">
            <a:spLocks noChangeArrowheads="1"/>
          </p:cNvSpPr>
          <p:nvPr/>
        </p:nvSpPr>
        <p:spPr bwMode="auto">
          <a:xfrm>
            <a:off x="417033" y="65767"/>
            <a:ext cx="2184703" cy="707886"/>
          </a:xfrm>
          <a:prstGeom prst="rect">
            <a:avLst/>
          </a:prstGeom>
          <a:noFill/>
          <a:ln w="9525">
            <a:noFill/>
            <a:miter lim="800000"/>
            <a:headEnd/>
            <a:tailEnd/>
          </a:ln>
        </p:spPr>
        <p:txBody>
          <a:bodyPr wrap="square">
            <a:spAutoFit/>
          </a:bodyPr>
          <a:lstStyle/>
          <a:p>
            <a:pPr algn="l"/>
            <a:r>
              <a:rPr lang="en-US" sz="2000" b="1" cap="small" spc="25" dirty="0" smtClean="0">
                <a:solidFill>
                  <a:srgbClr val="000000"/>
                </a:solidFill>
                <a:effectLst>
                  <a:outerShdw blurRad="38100" dist="38100" dir="2700000" algn="tl">
                    <a:srgbClr val="000000">
                      <a:alpha val="43137"/>
                    </a:srgbClr>
                  </a:outerShdw>
                </a:effectLst>
                <a:latin typeface="Times New Roman" panose="02020603050405020304" pitchFamily="18" charset="0"/>
                <a:ea typeface="SimSun" panose="02010600030101010101" pitchFamily="2" charset="-122"/>
                <a:cs typeface="Times New Roman" panose="02020603050405020304" pitchFamily="18" charset="0"/>
              </a:rPr>
              <a:t>System Overview</a:t>
            </a:r>
            <a:endParaRPr lang="en-US" sz="2000" b="1" cap="small" spc="25" dirty="0">
              <a:solidFill>
                <a:srgbClr val="000000"/>
              </a:solidFill>
              <a:effectLst>
                <a:outerShdw blurRad="38100" dist="38100" dir="2700000" algn="tl">
                  <a:srgbClr val="000000">
                    <a:alpha val="43137"/>
                  </a:srgbClr>
                </a:outerShdw>
              </a:effectLst>
              <a:latin typeface="Times New Roman" panose="02020603050405020304" pitchFamily="18" charset="0"/>
              <a:ea typeface="SimSun" panose="02010600030101010101" pitchFamily="2" charset="-122"/>
              <a:cs typeface="Times New Roman" panose="02020603050405020304" pitchFamily="18" charset="0"/>
            </a:endParaRPr>
          </a:p>
        </p:txBody>
      </p:sp>
      <p:sp>
        <p:nvSpPr>
          <p:cNvPr id="17" name="TextBox 16"/>
          <p:cNvSpPr txBox="1"/>
          <p:nvPr/>
        </p:nvSpPr>
        <p:spPr>
          <a:xfrm>
            <a:off x="2505204" y="7937"/>
            <a:ext cx="1871025" cy="841256"/>
          </a:xfrm>
          <a:prstGeom prst="rect">
            <a:avLst/>
          </a:prstGeom>
          <a:noFill/>
        </p:spPr>
        <p:txBody>
          <a:bodyPr wrap="none" rtlCol="0">
            <a:spAutoFit/>
          </a:bodyPr>
          <a:lstStyle/>
          <a:p>
            <a:pPr marL="171450" indent="-171450" algn="l">
              <a:spcBef>
                <a:spcPts val="400"/>
              </a:spcBef>
              <a:buFont typeface="Arial" panose="020B0604020202020204" pitchFamily="34" charset="0"/>
              <a:buChar char="•"/>
            </a:pPr>
            <a:r>
              <a:rPr lang="en-US" sz="1400" dirty="0"/>
              <a:t>System description</a:t>
            </a:r>
          </a:p>
          <a:p>
            <a:pPr marL="171450" indent="-171450" algn="l">
              <a:spcBef>
                <a:spcPts val="400"/>
              </a:spcBef>
              <a:buFont typeface="Arial" panose="020B0604020202020204" pitchFamily="34" charset="0"/>
              <a:buChar char="•"/>
            </a:pPr>
            <a:r>
              <a:rPr lang="en-US" sz="1400" dirty="0">
                <a:solidFill>
                  <a:srgbClr val="000000"/>
                </a:solidFill>
                <a:effectLst>
                  <a:outerShdw blurRad="38100" dist="38100" dir="2700000" algn="tl">
                    <a:srgbClr val="000000">
                      <a:alpha val="43137"/>
                    </a:srgbClr>
                  </a:outerShdw>
                </a:effectLst>
              </a:rPr>
              <a:t>3D sensor</a:t>
            </a:r>
          </a:p>
          <a:p>
            <a:pPr marL="171450" indent="-171450" algn="l">
              <a:spcBef>
                <a:spcPts val="400"/>
              </a:spcBef>
              <a:buFont typeface="Arial" panose="020B0604020202020204" pitchFamily="34" charset="0"/>
              <a:buChar char="•"/>
            </a:pPr>
            <a:r>
              <a:rPr lang="en-US" sz="1400" dirty="0" smtClean="0"/>
              <a:t>Software</a:t>
            </a:r>
            <a:endParaRPr lang="en-US" sz="1400" dirty="0"/>
          </a:p>
        </p:txBody>
      </p:sp>
    </p:spTree>
    <p:extLst>
      <p:ext uri="{BB962C8B-B14F-4D97-AF65-F5344CB8AC3E}">
        <p14:creationId xmlns:p14="http://schemas.microsoft.com/office/powerpoint/2010/main" val="4155172172"/>
      </p:ext>
    </p:extLst>
  </p:cSld>
  <p:clrMapOvr>
    <a:masterClrMapping/>
  </p:clrMapOvr>
  <mc:AlternateContent xmlns:mc="http://schemas.openxmlformats.org/markup-compatibility/2006" xmlns:p14="http://schemas.microsoft.com/office/powerpoint/2010/main">
    <mc:Choice Requires="p14">
      <p:transition spd="slow" p14:dur="2000" advTm="733"/>
    </mc:Choice>
    <mc:Fallback xmlns="">
      <p:transition spd="slow" advTm="73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2294"/>
                                        </p:tgtEl>
                                        <p:attrNameLst>
                                          <p:attrName>style.visibility</p:attrName>
                                        </p:attrNameLst>
                                      </p:cBhvr>
                                      <p:to>
                                        <p:strVal val="visible"/>
                                      </p:to>
                                    </p:set>
                                    <p:animEffect transition="in" filter="fade">
                                      <p:cBhvr>
                                        <p:cTn id="22" dur="500"/>
                                        <p:tgtEl>
                                          <p:spTgt spid="12294"/>
                                        </p:tgtEl>
                                      </p:cBhvr>
                                    </p:animEffect>
                                  </p:childTnLst>
                                </p:cTn>
                              </p:par>
                              <p:par>
                                <p:cTn id="23" presetID="10" presetClass="entr" presetSubtype="0" fill="hold" nodeType="withEffect">
                                  <p:stCondLst>
                                    <p:cond delay="0"/>
                                  </p:stCondLst>
                                  <p:childTnLst>
                                    <p:set>
                                      <p:cBhvr>
                                        <p:cTn id="24" dur="1" fill="hold">
                                          <p:stCondLst>
                                            <p:cond delay="0"/>
                                          </p:stCondLst>
                                        </p:cTn>
                                        <p:tgtEl>
                                          <p:spTgt spid="12292"/>
                                        </p:tgtEl>
                                        <p:attrNameLst>
                                          <p:attrName>style.visibility</p:attrName>
                                        </p:attrNameLst>
                                      </p:cBhvr>
                                      <p:to>
                                        <p:strVal val="visible"/>
                                      </p:to>
                                    </p:set>
                                    <p:animEffect transition="in" filter="fade">
                                      <p:cBhvr>
                                        <p:cTn id="25" dur="500"/>
                                        <p:tgtEl>
                                          <p:spTgt spid="122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object 3"/>
          <p:cNvSpPr/>
          <p:nvPr/>
        </p:nvSpPr>
        <p:spPr>
          <a:xfrm flipH="1">
            <a:off x="2423855" y="12526"/>
            <a:ext cx="68823" cy="814369"/>
          </a:xfrm>
          <a:custGeom>
            <a:avLst/>
            <a:gdLst/>
            <a:ahLst/>
            <a:cxnLst/>
            <a:rect l="l" t="t" r="r" b="b"/>
            <a:pathLst>
              <a:path h="533400">
                <a:moveTo>
                  <a:pt x="0" y="0"/>
                </a:moveTo>
                <a:lnTo>
                  <a:pt x="0" y="533400"/>
                </a:lnTo>
              </a:path>
            </a:pathLst>
          </a:custGeom>
          <a:ln w="28575">
            <a:solidFill>
              <a:srgbClr val="7F7F7F"/>
            </a:solidFill>
          </a:ln>
        </p:spPr>
        <p:txBody>
          <a:bodyPr wrap="square" lIns="0" tIns="0" rIns="0" bIns="0" rtlCol="0">
            <a:noAutofit/>
          </a:bodyPr>
          <a:lstStyle/>
          <a:p>
            <a:endParaRPr>
              <a:solidFill>
                <a:srgbClr val="595959"/>
              </a:solidFill>
            </a:endParaRPr>
          </a:p>
        </p:txBody>
      </p:sp>
      <p:sp>
        <p:nvSpPr>
          <p:cNvPr id="14" name="Rectangle 13"/>
          <p:cNvSpPr/>
          <p:nvPr/>
        </p:nvSpPr>
        <p:spPr>
          <a:xfrm>
            <a:off x="588355" y="978171"/>
            <a:ext cx="7829092" cy="1785104"/>
          </a:xfrm>
          <a:prstGeom prst="rect">
            <a:avLst/>
          </a:prstGeom>
        </p:spPr>
        <p:txBody>
          <a:bodyPr wrap="square">
            <a:spAutoFit/>
          </a:bodyPr>
          <a:lstStyle/>
          <a:p>
            <a:pPr marL="342900" indent="-342900" algn="l">
              <a:buFont typeface="Wingdings" panose="05000000000000000000" pitchFamily="2" charset="2"/>
              <a:buChar char="§"/>
            </a:pPr>
            <a:r>
              <a:rPr lang="en-US" sz="2000" dirty="0" smtClean="0">
                <a:solidFill>
                  <a:srgbClr val="000000"/>
                </a:solidFill>
                <a:effectLst>
                  <a:outerShdw blurRad="38100" dist="38100" dir="2700000" algn="tl">
                    <a:srgbClr val="000000">
                      <a:alpha val="43137"/>
                    </a:srgbClr>
                  </a:outerShdw>
                </a:effectLst>
              </a:rPr>
              <a:t>Software:</a:t>
            </a:r>
          </a:p>
          <a:p>
            <a:pPr marL="800100" lvl="1" indent="-342900" algn="l">
              <a:buFont typeface="Arial" panose="020B0604020202020204" pitchFamily="34" charset="0"/>
              <a:buChar char="•"/>
            </a:pPr>
            <a:r>
              <a:rPr lang="en-US" sz="2000" dirty="0" smtClean="0"/>
              <a:t>Compiler Visual Studio 2012</a:t>
            </a:r>
          </a:p>
          <a:p>
            <a:pPr marL="800100" lvl="1" indent="-342900" algn="l">
              <a:buFont typeface="Arial" panose="020B0604020202020204" pitchFamily="34" charset="0"/>
              <a:buChar char="•"/>
            </a:pPr>
            <a:r>
              <a:rPr lang="en-US" sz="2000" dirty="0" smtClean="0"/>
              <a:t>Intel Perceptual Computing SDK</a:t>
            </a:r>
          </a:p>
          <a:p>
            <a:pPr marL="800100" lvl="1" indent="-342900" algn="l">
              <a:buFont typeface="Arial" panose="020B0604020202020204" pitchFamily="34" charset="0"/>
              <a:buChar char="•"/>
            </a:pPr>
            <a:r>
              <a:rPr lang="en-US" sz="2000" dirty="0" smtClean="0"/>
              <a:t>OpenCV &amp; CLAPACK library</a:t>
            </a:r>
          </a:p>
        </p:txBody>
      </p:sp>
      <p:pic>
        <p:nvPicPr>
          <p:cNvPr id="9" name="Picture 8"/>
          <p:cNvPicPr/>
          <p:nvPr/>
        </p:nvPicPr>
        <p:blipFill>
          <a:blip r:embed="rId3"/>
          <a:stretch>
            <a:fillRect/>
          </a:stretch>
        </p:blipFill>
        <p:spPr>
          <a:xfrm>
            <a:off x="3135312" y="3121681"/>
            <a:ext cx="3316288" cy="3035300"/>
          </a:xfrm>
          <a:prstGeom prst="rect">
            <a:avLst/>
          </a:prstGeom>
        </p:spPr>
      </p:pic>
      <p:sp>
        <p:nvSpPr>
          <p:cNvPr id="2" name="Slide Number Placeholder 1"/>
          <p:cNvSpPr>
            <a:spLocks noGrp="1"/>
          </p:cNvSpPr>
          <p:nvPr>
            <p:ph type="sldNum" sz="quarter" idx="10"/>
          </p:nvPr>
        </p:nvSpPr>
        <p:spPr/>
        <p:txBody>
          <a:bodyPr/>
          <a:lstStyle/>
          <a:p>
            <a:fld id="{569F3626-3701-49B0-836D-8CB2992CE193}" type="slidenum">
              <a:rPr lang="en-US" smtClean="0"/>
              <a:pPr/>
              <a:t>13</a:t>
            </a:fld>
            <a:endParaRPr lang="en-US"/>
          </a:p>
        </p:txBody>
      </p:sp>
      <p:sp>
        <p:nvSpPr>
          <p:cNvPr id="10" name="TextBox 3"/>
          <p:cNvSpPr txBox="1">
            <a:spLocks noChangeArrowheads="1"/>
          </p:cNvSpPr>
          <p:nvPr/>
        </p:nvSpPr>
        <p:spPr bwMode="auto">
          <a:xfrm>
            <a:off x="417033" y="65767"/>
            <a:ext cx="2184703" cy="707886"/>
          </a:xfrm>
          <a:prstGeom prst="rect">
            <a:avLst/>
          </a:prstGeom>
          <a:noFill/>
          <a:ln w="9525">
            <a:noFill/>
            <a:miter lim="800000"/>
            <a:headEnd/>
            <a:tailEnd/>
          </a:ln>
        </p:spPr>
        <p:txBody>
          <a:bodyPr wrap="square">
            <a:spAutoFit/>
          </a:bodyPr>
          <a:lstStyle/>
          <a:p>
            <a:pPr algn="l"/>
            <a:r>
              <a:rPr lang="en-US" sz="2000" b="1" cap="small" spc="25" dirty="0" smtClean="0">
                <a:solidFill>
                  <a:srgbClr val="000000"/>
                </a:solidFill>
                <a:effectLst>
                  <a:outerShdw blurRad="38100" dist="38100" dir="2700000" algn="tl">
                    <a:srgbClr val="000000">
                      <a:alpha val="43137"/>
                    </a:srgbClr>
                  </a:outerShdw>
                </a:effectLst>
                <a:latin typeface="Times New Roman" panose="02020603050405020304" pitchFamily="18" charset="0"/>
                <a:ea typeface="SimSun" panose="02010600030101010101" pitchFamily="2" charset="-122"/>
                <a:cs typeface="Times New Roman" panose="02020603050405020304" pitchFamily="18" charset="0"/>
              </a:rPr>
              <a:t>System Overview</a:t>
            </a:r>
            <a:endParaRPr lang="en-US" sz="2000" b="1" cap="small" spc="25" dirty="0">
              <a:solidFill>
                <a:srgbClr val="000000"/>
              </a:solidFill>
              <a:effectLst>
                <a:outerShdw blurRad="38100" dist="38100" dir="2700000" algn="tl">
                  <a:srgbClr val="000000">
                    <a:alpha val="43137"/>
                  </a:srgbClr>
                </a:outerShdw>
              </a:effectLst>
              <a:latin typeface="Times New Roman" panose="02020603050405020304" pitchFamily="18" charset="0"/>
              <a:ea typeface="SimSun" panose="02010600030101010101" pitchFamily="2" charset="-122"/>
              <a:cs typeface="Times New Roman" panose="02020603050405020304" pitchFamily="18" charset="0"/>
            </a:endParaRPr>
          </a:p>
        </p:txBody>
      </p:sp>
      <p:sp>
        <p:nvSpPr>
          <p:cNvPr id="11" name="TextBox 10"/>
          <p:cNvSpPr txBox="1"/>
          <p:nvPr/>
        </p:nvSpPr>
        <p:spPr>
          <a:xfrm>
            <a:off x="2505204" y="7937"/>
            <a:ext cx="1871025" cy="841256"/>
          </a:xfrm>
          <a:prstGeom prst="rect">
            <a:avLst/>
          </a:prstGeom>
          <a:noFill/>
        </p:spPr>
        <p:txBody>
          <a:bodyPr wrap="none" rtlCol="0">
            <a:spAutoFit/>
          </a:bodyPr>
          <a:lstStyle/>
          <a:p>
            <a:pPr marL="171450" indent="-171450" algn="l">
              <a:spcBef>
                <a:spcPts val="400"/>
              </a:spcBef>
              <a:buFont typeface="Arial" panose="020B0604020202020204" pitchFamily="34" charset="0"/>
              <a:buChar char="•"/>
            </a:pPr>
            <a:r>
              <a:rPr lang="en-US" sz="1400" dirty="0"/>
              <a:t>System description</a:t>
            </a:r>
          </a:p>
          <a:p>
            <a:pPr marL="171450" indent="-171450" algn="l">
              <a:spcBef>
                <a:spcPts val="400"/>
              </a:spcBef>
              <a:buFont typeface="Arial" panose="020B0604020202020204" pitchFamily="34" charset="0"/>
              <a:buChar char="•"/>
            </a:pPr>
            <a:r>
              <a:rPr lang="en-US" sz="1400" dirty="0" smtClean="0"/>
              <a:t>3D sensor</a:t>
            </a:r>
          </a:p>
          <a:p>
            <a:pPr marL="171450" indent="-171450" algn="l">
              <a:spcBef>
                <a:spcPts val="400"/>
              </a:spcBef>
              <a:buFont typeface="Arial" panose="020B0604020202020204" pitchFamily="34" charset="0"/>
              <a:buChar char="•"/>
            </a:pPr>
            <a:r>
              <a:rPr lang="en-US" sz="1400" dirty="0">
                <a:solidFill>
                  <a:srgbClr val="000000"/>
                </a:solidFill>
                <a:effectLst>
                  <a:outerShdw blurRad="38100" dist="38100" dir="2700000" algn="tl">
                    <a:srgbClr val="000000">
                      <a:alpha val="43137"/>
                    </a:srgbClr>
                  </a:outerShdw>
                </a:effectLst>
              </a:rPr>
              <a:t>Software</a:t>
            </a:r>
          </a:p>
        </p:txBody>
      </p:sp>
    </p:spTree>
    <p:extLst>
      <p:ext uri="{BB962C8B-B14F-4D97-AF65-F5344CB8AC3E}">
        <p14:creationId xmlns:p14="http://schemas.microsoft.com/office/powerpoint/2010/main" val="3537982283"/>
      </p:ext>
    </p:extLst>
  </p:cSld>
  <p:clrMapOvr>
    <a:masterClrMapping/>
  </p:clrMapOvr>
  <mc:AlternateContent xmlns:mc="http://schemas.openxmlformats.org/markup-compatibility/2006" xmlns:p14="http://schemas.microsoft.com/office/powerpoint/2010/main">
    <mc:Choice Requires="p14">
      <p:transition spd="slow" p14:dur="2000" advTm="733"/>
    </mc:Choice>
    <mc:Fallback xmlns="">
      <p:transition spd="slow" advTm="73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fade">
                                      <p:cBhvr>
                                        <p:cTn id="7" dur="500"/>
                                        <p:tgtEl>
                                          <p:spTgt spid="1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
                                            <p:txEl>
                                              <p:pRg st="1" end="1"/>
                                            </p:txEl>
                                          </p:spTgt>
                                        </p:tgtEl>
                                        <p:attrNameLst>
                                          <p:attrName>style.visibility</p:attrName>
                                        </p:attrNameLst>
                                      </p:cBhvr>
                                      <p:to>
                                        <p:strVal val="visible"/>
                                      </p:to>
                                    </p:set>
                                    <p:animEffect transition="in" filter="fade">
                                      <p:cBhvr>
                                        <p:cTn id="12" dur="500"/>
                                        <p:tgtEl>
                                          <p:spTgt spid="14">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4">
                                            <p:txEl>
                                              <p:pRg st="2" end="2"/>
                                            </p:txEl>
                                          </p:spTgt>
                                        </p:tgtEl>
                                        <p:attrNameLst>
                                          <p:attrName>style.visibility</p:attrName>
                                        </p:attrNameLst>
                                      </p:cBhvr>
                                      <p:to>
                                        <p:strVal val="visible"/>
                                      </p:to>
                                    </p:set>
                                    <p:animEffect transition="in" filter="fade">
                                      <p:cBhvr>
                                        <p:cTn id="15" dur="500"/>
                                        <p:tgtEl>
                                          <p:spTgt spid="14">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4">
                                            <p:txEl>
                                              <p:pRg st="3" end="3"/>
                                            </p:txEl>
                                          </p:spTgt>
                                        </p:tgtEl>
                                        <p:attrNameLst>
                                          <p:attrName>style.visibility</p:attrName>
                                        </p:attrNameLst>
                                      </p:cBhvr>
                                      <p:to>
                                        <p:strVal val="visible"/>
                                      </p:to>
                                    </p:set>
                                    <p:animEffect transition="in" filter="fade">
                                      <p:cBhvr>
                                        <p:cTn id="18" dur="500"/>
                                        <p:tgtEl>
                                          <p:spTgt spid="14">
                                            <p:txEl>
                                              <p:pRg st="3" end="3"/>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uiExpand="1" build="p" bldLvl="2"/>
    </p:bld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6" name="TextBox 3"/>
          <p:cNvSpPr txBox="1">
            <a:spLocks noChangeArrowheads="1"/>
          </p:cNvSpPr>
          <p:nvPr/>
        </p:nvSpPr>
        <p:spPr bwMode="auto">
          <a:xfrm>
            <a:off x="307974" y="219655"/>
            <a:ext cx="2184703" cy="400110"/>
          </a:xfrm>
          <a:prstGeom prst="rect">
            <a:avLst/>
          </a:prstGeom>
          <a:noFill/>
          <a:ln w="9525">
            <a:noFill/>
            <a:miter lim="800000"/>
            <a:headEnd/>
            <a:tailEnd/>
          </a:ln>
        </p:spPr>
        <p:txBody>
          <a:bodyPr wrap="square">
            <a:spAutoFit/>
          </a:bodyPr>
          <a:lstStyle/>
          <a:p>
            <a:pPr algn="l"/>
            <a:r>
              <a:rPr lang="en-US" sz="2000" b="1" cap="small" spc="25" dirty="0" smtClean="0">
                <a:solidFill>
                  <a:srgbClr val="000000"/>
                </a:solidFill>
                <a:effectLst>
                  <a:outerShdw blurRad="38100" dist="38100" dir="2700000" algn="tl">
                    <a:srgbClr val="000000">
                      <a:alpha val="43137"/>
                    </a:srgbClr>
                  </a:outerShdw>
                </a:effectLst>
                <a:latin typeface="Times New Roman" panose="02020603050405020304" pitchFamily="18" charset="0"/>
                <a:ea typeface="SimSun" panose="02010600030101010101" pitchFamily="2" charset="-122"/>
                <a:cs typeface="Times New Roman" panose="02020603050405020304" pitchFamily="18" charset="0"/>
              </a:rPr>
              <a:t>Implementation</a:t>
            </a:r>
            <a:endParaRPr lang="en-US" sz="2000" b="1" cap="small" spc="25" dirty="0">
              <a:solidFill>
                <a:srgbClr val="000000"/>
              </a:solidFill>
              <a:effectLst>
                <a:outerShdw blurRad="38100" dist="38100" dir="2700000" algn="tl">
                  <a:srgbClr val="000000">
                    <a:alpha val="43137"/>
                  </a:srgbClr>
                </a:outerShdw>
              </a:effectLst>
              <a:latin typeface="Times New Roman" panose="02020603050405020304" pitchFamily="18" charset="0"/>
              <a:ea typeface="SimSun" panose="02010600030101010101" pitchFamily="2" charset="-122"/>
              <a:cs typeface="Times New Roman" panose="02020603050405020304" pitchFamily="18" charset="0"/>
            </a:endParaRPr>
          </a:p>
        </p:txBody>
      </p:sp>
      <p:sp>
        <p:nvSpPr>
          <p:cNvPr id="50" name="object 3"/>
          <p:cNvSpPr/>
          <p:nvPr/>
        </p:nvSpPr>
        <p:spPr>
          <a:xfrm flipH="1">
            <a:off x="2423855" y="12526"/>
            <a:ext cx="68823" cy="814369"/>
          </a:xfrm>
          <a:custGeom>
            <a:avLst/>
            <a:gdLst/>
            <a:ahLst/>
            <a:cxnLst/>
            <a:rect l="l" t="t" r="r" b="b"/>
            <a:pathLst>
              <a:path h="533400">
                <a:moveTo>
                  <a:pt x="0" y="0"/>
                </a:moveTo>
                <a:lnTo>
                  <a:pt x="0" y="533400"/>
                </a:lnTo>
              </a:path>
            </a:pathLst>
          </a:custGeom>
          <a:ln w="28575">
            <a:solidFill>
              <a:srgbClr val="7F7F7F"/>
            </a:solidFill>
          </a:ln>
        </p:spPr>
        <p:txBody>
          <a:bodyPr wrap="square" lIns="0" tIns="0" rIns="0" bIns="0" rtlCol="0">
            <a:noAutofit/>
          </a:bodyPr>
          <a:lstStyle/>
          <a:p>
            <a:endParaRPr>
              <a:solidFill>
                <a:srgbClr val="595959"/>
              </a:solidFill>
            </a:endParaRPr>
          </a:p>
        </p:txBody>
      </p:sp>
      <p:sp>
        <p:nvSpPr>
          <p:cNvPr id="3" name="Slide Number Placeholder 2"/>
          <p:cNvSpPr>
            <a:spLocks noGrp="1"/>
          </p:cNvSpPr>
          <p:nvPr>
            <p:ph type="sldNum" sz="quarter" idx="10"/>
          </p:nvPr>
        </p:nvSpPr>
        <p:spPr/>
        <p:txBody>
          <a:bodyPr/>
          <a:lstStyle/>
          <a:p>
            <a:fld id="{569F3626-3701-49B0-836D-8CB2992CE193}" type="slidenum">
              <a:rPr lang="en-US" smtClean="0"/>
              <a:pPr/>
              <a:t>14</a:t>
            </a:fld>
            <a:endParaRPr lang="en-US"/>
          </a:p>
        </p:txBody>
      </p:sp>
      <p:sp>
        <p:nvSpPr>
          <p:cNvPr id="4" name="TextBox 3"/>
          <p:cNvSpPr txBox="1"/>
          <p:nvPr/>
        </p:nvSpPr>
        <p:spPr>
          <a:xfrm>
            <a:off x="2505204" y="7937"/>
            <a:ext cx="1991251" cy="841256"/>
          </a:xfrm>
          <a:prstGeom prst="rect">
            <a:avLst/>
          </a:prstGeom>
          <a:noFill/>
        </p:spPr>
        <p:txBody>
          <a:bodyPr wrap="none" rtlCol="0">
            <a:spAutoFit/>
          </a:bodyPr>
          <a:lstStyle/>
          <a:p>
            <a:pPr marL="171450" indent="-171450" algn="l">
              <a:spcBef>
                <a:spcPts val="400"/>
              </a:spcBef>
              <a:buFont typeface="Arial" panose="020B0604020202020204" pitchFamily="34" charset="0"/>
              <a:buChar char="•"/>
            </a:pPr>
            <a:r>
              <a:rPr lang="en-US" sz="1400" dirty="0" smtClean="0">
                <a:solidFill>
                  <a:srgbClr val="000000"/>
                </a:solidFill>
                <a:effectLst>
                  <a:outerShdw blurRad="38100" dist="38100" dir="2700000" algn="tl">
                    <a:srgbClr val="000000">
                      <a:alpha val="43137"/>
                    </a:srgbClr>
                  </a:outerShdw>
                </a:effectLst>
              </a:rPr>
              <a:t>System specification</a:t>
            </a:r>
            <a:endParaRPr lang="en-US" sz="1400" dirty="0">
              <a:solidFill>
                <a:srgbClr val="000000"/>
              </a:solidFill>
              <a:effectLst>
                <a:outerShdw blurRad="38100" dist="38100" dir="2700000" algn="tl">
                  <a:srgbClr val="000000">
                    <a:alpha val="43137"/>
                  </a:srgbClr>
                </a:outerShdw>
              </a:effectLst>
            </a:endParaRPr>
          </a:p>
          <a:p>
            <a:pPr marL="171450" indent="-171450" algn="l">
              <a:spcBef>
                <a:spcPts val="400"/>
              </a:spcBef>
              <a:buFont typeface="Arial" panose="020B0604020202020204" pitchFamily="34" charset="0"/>
              <a:buChar char="•"/>
            </a:pPr>
            <a:r>
              <a:rPr lang="en-US" sz="1400" dirty="0" smtClean="0"/>
              <a:t>Pre-process module</a:t>
            </a:r>
          </a:p>
          <a:p>
            <a:pPr marL="171450" indent="-171450" algn="l">
              <a:spcBef>
                <a:spcPts val="400"/>
              </a:spcBef>
              <a:buFont typeface="Arial" panose="020B0604020202020204" pitchFamily="34" charset="0"/>
              <a:buChar char="•"/>
            </a:pPr>
            <a:r>
              <a:rPr lang="en-US" sz="1400" dirty="0" smtClean="0"/>
              <a:t>Descriptor module</a:t>
            </a:r>
            <a:endParaRPr lang="en-US" sz="1400" dirty="0"/>
          </a:p>
        </p:txBody>
      </p:sp>
      <p:sp>
        <p:nvSpPr>
          <p:cNvPr id="8" name="TextBox 7"/>
          <p:cNvSpPr txBox="1"/>
          <p:nvPr/>
        </p:nvSpPr>
        <p:spPr>
          <a:xfrm>
            <a:off x="4981802" y="-14361"/>
            <a:ext cx="2327881" cy="574516"/>
          </a:xfrm>
          <a:prstGeom prst="rect">
            <a:avLst/>
          </a:prstGeom>
          <a:noFill/>
        </p:spPr>
        <p:txBody>
          <a:bodyPr wrap="none" rtlCol="0">
            <a:spAutoFit/>
          </a:bodyPr>
          <a:lstStyle/>
          <a:p>
            <a:pPr marL="171450" indent="-171450" algn="l">
              <a:spcBef>
                <a:spcPts val="400"/>
              </a:spcBef>
              <a:buFont typeface="Arial" panose="020B0604020202020204" pitchFamily="34" charset="0"/>
              <a:buChar char="•"/>
            </a:pPr>
            <a:r>
              <a:rPr lang="en-US" sz="1400" dirty="0" smtClean="0"/>
              <a:t>Classifier module</a:t>
            </a:r>
            <a:endParaRPr lang="en-US" sz="1400" dirty="0"/>
          </a:p>
          <a:p>
            <a:pPr marL="171450" indent="-171450" algn="l">
              <a:spcBef>
                <a:spcPts val="400"/>
              </a:spcBef>
              <a:buFont typeface="Arial" panose="020B0604020202020204" pitchFamily="34" charset="0"/>
              <a:buChar char="•"/>
            </a:pPr>
            <a:r>
              <a:rPr lang="en-US" sz="1400" dirty="0" smtClean="0"/>
              <a:t>Results </a:t>
            </a:r>
            <a:r>
              <a:rPr lang="en-US" sz="1400" dirty="0"/>
              <a:t>and future works</a:t>
            </a:r>
            <a:endParaRPr lang="en-US" sz="1400" dirty="0" smtClean="0"/>
          </a:p>
        </p:txBody>
      </p:sp>
      <p:graphicFrame>
        <p:nvGraphicFramePr>
          <p:cNvPr id="12" name="Table 11"/>
          <p:cNvGraphicFramePr>
            <a:graphicFrameLocks noGrp="1"/>
          </p:cNvGraphicFramePr>
          <p:nvPr>
            <p:extLst>
              <p:ext uri="{D42A27DB-BD31-4B8C-83A1-F6EECF244321}">
                <p14:modId xmlns:p14="http://schemas.microsoft.com/office/powerpoint/2010/main" val="2555602311"/>
              </p:ext>
            </p:extLst>
          </p:nvPr>
        </p:nvGraphicFramePr>
        <p:xfrm>
          <a:off x="613363" y="1569214"/>
          <a:ext cx="7966922" cy="1974172"/>
        </p:xfrm>
        <a:graphic>
          <a:graphicData uri="http://schemas.openxmlformats.org/drawingml/2006/table">
            <a:tbl>
              <a:tblPr>
                <a:tableStyleId>{BDBED569-4797-4DF1-A0F4-6AAB3CD982D8}</a:tableStyleId>
              </a:tblPr>
              <a:tblGrid>
                <a:gridCol w="3632960"/>
                <a:gridCol w="4333962"/>
              </a:tblGrid>
              <a:tr h="246047">
                <a:tc gridSpan="2">
                  <a:txBody>
                    <a:bodyPr/>
                    <a:lstStyle/>
                    <a:p>
                      <a:pPr algn="ctr" fontAlgn="ctr"/>
                      <a:r>
                        <a:rPr lang="en-US" sz="1600" b="1" u="none" strike="noStrike" dirty="0">
                          <a:solidFill>
                            <a:schemeClr val="tx1">
                              <a:lumMod val="50000"/>
                            </a:schemeClr>
                          </a:solidFill>
                          <a:effectLst>
                            <a:outerShdw blurRad="38100" dist="38100" dir="2700000" algn="tl">
                              <a:srgbClr val="000000">
                                <a:alpha val="43137"/>
                              </a:srgbClr>
                            </a:outerShdw>
                          </a:effectLst>
                        </a:rPr>
                        <a:t>Technical characteristics</a:t>
                      </a:r>
                      <a:endParaRPr lang="en-US" sz="1600" b="1" i="0" u="none" strike="noStrike" dirty="0">
                        <a:solidFill>
                          <a:schemeClr val="tx1">
                            <a:lumMod val="50000"/>
                          </a:schemeClr>
                        </a:solidFill>
                        <a:effectLst>
                          <a:outerShdw blurRad="38100" dist="38100" dir="2700000" algn="tl">
                            <a:srgbClr val="000000">
                              <a:alpha val="43137"/>
                            </a:srgbClr>
                          </a:outerShdw>
                        </a:effectLst>
                        <a:latin typeface="Times New Roman" panose="02020603050405020304" pitchFamily="18" charset="0"/>
                      </a:endParaRPr>
                    </a:p>
                  </a:txBody>
                  <a:tcPr marL="9525" marR="9525" marT="9525" marB="0" anchor="ctr">
                    <a:solidFill>
                      <a:schemeClr val="accent1">
                        <a:lumMod val="20000"/>
                        <a:lumOff val="80000"/>
                      </a:schemeClr>
                    </a:solidFill>
                  </a:tcPr>
                </a:tc>
                <a:tc hMerge="1">
                  <a:txBody>
                    <a:bodyPr/>
                    <a:lstStyle/>
                    <a:p>
                      <a:endParaRPr lang="en-US"/>
                    </a:p>
                  </a:txBody>
                  <a:tcPr/>
                </a:tc>
              </a:tr>
              <a:tr h="294320">
                <a:tc>
                  <a:txBody>
                    <a:bodyPr/>
                    <a:lstStyle/>
                    <a:p>
                      <a:pPr algn="just" fontAlgn="ctr"/>
                      <a:r>
                        <a:rPr lang="en-US" sz="1600" u="none" strike="noStrike" dirty="0">
                          <a:solidFill>
                            <a:schemeClr val="tx1">
                              <a:lumMod val="50000"/>
                            </a:schemeClr>
                          </a:solidFill>
                          <a:effectLst/>
                        </a:rPr>
                        <a:t>Constraints (quantitative)</a:t>
                      </a:r>
                      <a:endParaRPr lang="en-US" sz="1600" b="0" i="1" u="none" strike="noStrike" dirty="0">
                        <a:solidFill>
                          <a:schemeClr val="tx1">
                            <a:lumMod val="50000"/>
                          </a:schemeClr>
                        </a:solidFill>
                        <a:effectLst/>
                        <a:latin typeface="Times New Roman" panose="02020603050405020304" pitchFamily="18" charset="0"/>
                      </a:endParaRPr>
                    </a:p>
                  </a:txBody>
                  <a:tcPr marL="9525" marR="9525" marT="9525" marB="0" anchor="ctr"/>
                </a:tc>
                <a:tc>
                  <a:txBody>
                    <a:bodyPr/>
                    <a:lstStyle/>
                    <a:p>
                      <a:pPr algn="ctr" fontAlgn="ctr"/>
                      <a:r>
                        <a:rPr lang="en-US" sz="1600" u="none" strike="noStrike" dirty="0">
                          <a:solidFill>
                            <a:schemeClr val="tx1">
                              <a:lumMod val="50000"/>
                            </a:schemeClr>
                          </a:solidFill>
                          <a:effectLst/>
                        </a:rPr>
                        <a:t>Value</a:t>
                      </a:r>
                      <a:endParaRPr lang="en-US" sz="1600" b="0" i="1" u="none" strike="noStrike" dirty="0">
                        <a:solidFill>
                          <a:schemeClr val="tx1">
                            <a:lumMod val="50000"/>
                          </a:schemeClr>
                        </a:solidFill>
                        <a:effectLst/>
                        <a:latin typeface="Times New Roman" panose="02020603050405020304" pitchFamily="18" charset="0"/>
                      </a:endParaRPr>
                    </a:p>
                  </a:txBody>
                  <a:tcPr marL="9525" marR="9525" marT="9525" marB="0" anchor="ctr"/>
                </a:tc>
              </a:tr>
              <a:tr h="300624">
                <a:tc>
                  <a:txBody>
                    <a:bodyPr/>
                    <a:lstStyle/>
                    <a:p>
                      <a:pPr algn="just" fontAlgn="ctr"/>
                      <a:r>
                        <a:rPr lang="en-US" sz="1600" u="none" strike="noStrike" dirty="0">
                          <a:solidFill>
                            <a:schemeClr val="tx1">
                              <a:lumMod val="50000"/>
                            </a:schemeClr>
                          </a:solidFill>
                          <a:effectLst/>
                        </a:rPr>
                        <a:t>Accuracy rate of sign language reader</a:t>
                      </a:r>
                      <a:endParaRPr lang="en-US" sz="1600" b="0" i="0" u="none" strike="noStrike" dirty="0">
                        <a:solidFill>
                          <a:schemeClr val="tx1">
                            <a:lumMod val="50000"/>
                          </a:schemeClr>
                        </a:solidFill>
                        <a:effectLst/>
                        <a:latin typeface="Times New Roman" panose="02020603050405020304" pitchFamily="18" charset="0"/>
                      </a:endParaRPr>
                    </a:p>
                  </a:txBody>
                  <a:tcPr marL="9525" marR="9525" marT="9525" marB="0" anchor="ctr"/>
                </a:tc>
                <a:tc>
                  <a:txBody>
                    <a:bodyPr/>
                    <a:lstStyle/>
                    <a:p>
                      <a:pPr algn="just" fontAlgn="ctr"/>
                      <a:r>
                        <a:rPr lang="en-US" sz="1600" u="none" strike="noStrike">
                          <a:effectLst/>
                        </a:rPr>
                        <a:t>&gt;90%</a:t>
                      </a:r>
                      <a:endParaRPr lang="en-US" sz="1600" b="0" i="0" u="none" strike="noStrike">
                        <a:solidFill>
                          <a:srgbClr val="000000"/>
                        </a:solidFill>
                        <a:effectLst/>
                        <a:latin typeface="Times New Roman" panose="02020603050405020304" pitchFamily="18" charset="0"/>
                      </a:endParaRPr>
                    </a:p>
                  </a:txBody>
                  <a:tcPr marL="9525" marR="9525" marT="9525" marB="0" anchor="ctr"/>
                </a:tc>
              </a:tr>
              <a:tr h="313151">
                <a:tc>
                  <a:txBody>
                    <a:bodyPr/>
                    <a:lstStyle/>
                    <a:p>
                      <a:pPr algn="just" fontAlgn="ctr"/>
                      <a:r>
                        <a:rPr lang="en-US" sz="1600" u="none" strike="noStrike" dirty="0">
                          <a:solidFill>
                            <a:schemeClr val="tx1">
                              <a:lumMod val="50000"/>
                            </a:schemeClr>
                          </a:solidFill>
                          <a:effectLst/>
                        </a:rPr>
                        <a:t>Number of signs</a:t>
                      </a:r>
                      <a:endParaRPr lang="en-US" sz="1600" b="0" i="0" u="none" strike="noStrike" dirty="0">
                        <a:solidFill>
                          <a:schemeClr val="tx1">
                            <a:lumMod val="50000"/>
                          </a:schemeClr>
                        </a:solidFill>
                        <a:effectLst/>
                        <a:latin typeface="Times New Roman" panose="02020603050405020304" pitchFamily="18" charset="0"/>
                      </a:endParaRPr>
                    </a:p>
                  </a:txBody>
                  <a:tcPr marL="9525" marR="9525" marT="9525" marB="0" anchor="ctr"/>
                </a:tc>
                <a:tc>
                  <a:txBody>
                    <a:bodyPr/>
                    <a:lstStyle/>
                    <a:p>
                      <a:pPr algn="just" fontAlgn="ctr"/>
                      <a:r>
                        <a:rPr lang="en-US" sz="1600" u="none" strike="noStrike" dirty="0">
                          <a:effectLst/>
                        </a:rPr>
                        <a:t>The alphabet in VSL </a:t>
                      </a:r>
                      <a:r>
                        <a:rPr lang="en-US" sz="1600" u="none" strike="noStrike" dirty="0" smtClean="0">
                          <a:effectLst/>
                        </a:rPr>
                        <a:t>system (</a:t>
                      </a:r>
                      <a:r>
                        <a:rPr lang="en-US" sz="1800" b="1" u="none" strike="noStrike" dirty="0" smtClean="0">
                          <a:solidFill>
                            <a:srgbClr val="C00000"/>
                          </a:solidFill>
                          <a:effectLst/>
                        </a:rPr>
                        <a:t>28</a:t>
                      </a:r>
                      <a:r>
                        <a:rPr lang="en-US" sz="1600" u="none" strike="noStrike" dirty="0" smtClean="0">
                          <a:effectLst/>
                        </a:rPr>
                        <a:t> static</a:t>
                      </a:r>
                      <a:r>
                        <a:rPr lang="en-US" sz="1600" u="none" strike="noStrike" baseline="0" dirty="0" smtClean="0">
                          <a:effectLst/>
                        </a:rPr>
                        <a:t> hand-gestures &amp; </a:t>
                      </a:r>
                      <a:r>
                        <a:rPr lang="en-US" sz="1800" b="1" u="none" strike="noStrike" kern="1200" dirty="0" smtClean="0">
                          <a:solidFill>
                            <a:srgbClr val="C00000"/>
                          </a:solidFill>
                          <a:effectLst/>
                          <a:latin typeface="+mn-lt"/>
                          <a:ea typeface="+mn-ea"/>
                          <a:cs typeface="+mn-cs"/>
                        </a:rPr>
                        <a:t>7</a:t>
                      </a:r>
                      <a:r>
                        <a:rPr lang="en-US" sz="1600" u="none" strike="noStrike" baseline="0" dirty="0" smtClean="0">
                          <a:effectLst/>
                        </a:rPr>
                        <a:t> dynamic hand-gestures</a:t>
                      </a:r>
                      <a:r>
                        <a:rPr lang="en-US" sz="1600" u="none" strike="noStrike" dirty="0" smtClean="0">
                          <a:effectLst/>
                        </a:rPr>
                        <a:t>)</a:t>
                      </a:r>
                      <a:endParaRPr lang="en-US" sz="1600" b="0" i="0" u="none" strike="noStrike" dirty="0">
                        <a:solidFill>
                          <a:srgbClr val="000000"/>
                        </a:solidFill>
                        <a:effectLst/>
                        <a:latin typeface="Times New Roman" panose="02020603050405020304" pitchFamily="18" charset="0"/>
                      </a:endParaRPr>
                    </a:p>
                  </a:txBody>
                  <a:tcPr marL="9525" marR="9525" marT="9525" marB="0" anchor="ctr"/>
                </a:tc>
              </a:tr>
              <a:tr h="288099">
                <a:tc>
                  <a:txBody>
                    <a:bodyPr/>
                    <a:lstStyle/>
                    <a:p>
                      <a:pPr algn="just" fontAlgn="ctr"/>
                      <a:r>
                        <a:rPr lang="en-US" sz="1600" u="none" strike="noStrike">
                          <a:solidFill>
                            <a:schemeClr val="tx1">
                              <a:lumMod val="50000"/>
                            </a:schemeClr>
                          </a:solidFill>
                          <a:effectLst/>
                        </a:rPr>
                        <a:t>Distance of interaction</a:t>
                      </a:r>
                      <a:endParaRPr lang="en-US" sz="1600" b="0" i="0" u="none" strike="noStrike">
                        <a:solidFill>
                          <a:schemeClr val="tx1">
                            <a:lumMod val="50000"/>
                          </a:schemeClr>
                        </a:solidFill>
                        <a:effectLst/>
                        <a:latin typeface="Times New Roman" panose="02020603050405020304" pitchFamily="18" charset="0"/>
                      </a:endParaRPr>
                    </a:p>
                  </a:txBody>
                  <a:tcPr marL="9525" marR="9525" marT="9525" marB="0" anchor="ctr"/>
                </a:tc>
                <a:tc>
                  <a:txBody>
                    <a:bodyPr/>
                    <a:lstStyle/>
                    <a:p>
                      <a:pPr algn="just" fontAlgn="ctr"/>
                      <a:r>
                        <a:rPr lang="en-US" sz="1600" u="none" strike="noStrike" dirty="0">
                          <a:effectLst/>
                        </a:rPr>
                        <a:t>15-100cm</a:t>
                      </a:r>
                      <a:endParaRPr lang="en-US" sz="1600" b="0" i="0" u="none" strike="noStrike" dirty="0">
                        <a:solidFill>
                          <a:srgbClr val="000000"/>
                        </a:solidFill>
                        <a:effectLst/>
                        <a:latin typeface="Times New Roman" panose="02020603050405020304" pitchFamily="18" charset="0"/>
                      </a:endParaRPr>
                    </a:p>
                  </a:txBody>
                  <a:tcPr marL="9525" marR="9525" marT="9525" marB="0" anchor="ctr"/>
                </a:tc>
              </a:tr>
              <a:tr h="279599">
                <a:tc>
                  <a:txBody>
                    <a:bodyPr/>
                    <a:lstStyle/>
                    <a:p>
                      <a:pPr algn="just" fontAlgn="ctr"/>
                      <a:r>
                        <a:rPr lang="en-US" sz="1600" u="none" strike="noStrike" dirty="0">
                          <a:solidFill>
                            <a:schemeClr val="tx1">
                              <a:lumMod val="50000"/>
                            </a:schemeClr>
                          </a:solidFill>
                          <a:effectLst/>
                        </a:rPr>
                        <a:t>Frame per </a:t>
                      </a:r>
                      <a:r>
                        <a:rPr lang="en-US" sz="1600" u="none" strike="noStrike" dirty="0" smtClean="0">
                          <a:solidFill>
                            <a:schemeClr val="tx1">
                              <a:lumMod val="50000"/>
                            </a:schemeClr>
                          </a:solidFill>
                          <a:effectLst/>
                        </a:rPr>
                        <a:t>second</a:t>
                      </a:r>
                      <a:endParaRPr lang="en-US" sz="1600" b="0" i="0" u="none" strike="noStrike" dirty="0">
                        <a:solidFill>
                          <a:schemeClr val="tx1">
                            <a:lumMod val="50000"/>
                          </a:schemeClr>
                        </a:solidFill>
                        <a:effectLst/>
                        <a:latin typeface="Times New Roman" panose="02020603050405020304" pitchFamily="18" charset="0"/>
                      </a:endParaRPr>
                    </a:p>
                  </a:txBody>
                  <a:tcPr marL="9525" marR="9525" marT="9525" marB="0" anchor="ctr"/>
                </a:tc>
                <a:tc>
                  <a:txBody>
                    <a:bodyPr/>
                    <a:lstStyle/>
                    <a:p>
                      <a:pPr algn="just" fontAlgn="ctr"/>
                      <a:r>
                        <a:rPr lang="en-US" sz="1600" u="none" strike="noStrike" dirty="0">
                          <a:effectLst/>
                        </a:rPr>
                        <a:t>&gt;10 FPS</a:t>
                      </a:r>
                      <a:endParaRPr lang="en-US" sz="1600" b="0" i="0" u="none" strike="noStrike" dirty="0">
                        <a:solidFill>
                          <a:srgbClr val="000000"/>
                        </a:solidFill>
                        <a:effectLst/>
                        <a:latin typeface="Times New Roman" panose="02020603050405020304" pitchFamily="18" charset="0"/>
                      </a:endParaRPr>
                    </a:p>
                  </a:txBody>
                  <a:tcPr marL="9525" marR="9525" marT="9525" marB="0" anchor="ctr"/>
                </a:tc>
              </a:tr>
            </a:tbl>
          </a:graphicData>
        </a:graphic>
      </p:graphicFrame>
      <p:graphicFrame>
        <p:nvGraphicFramePr>
          <p:cNvPr id="13" name="Table 12"/>
          <p:cNvGraphicFramePr>
            <a:graphicFrameLocks noGrp="1"/>
          </p:cNvGraphicFramePr>
          <p:nvPr>
            <p:extLst>
              <p:ext uri="{D42A27DB-BD31-4B8C-83A1-F6EECF244321}">
                <p14:modId xmlns:p14="http://schemas.microsoft.com/office/powerpoint/2010/main" val="1457925724"/>
              </p:ext>
            </p:extLst>
          </p:nvPr>
        </p:nvGraphicFramePr>
        <p:xfrm>
          <a:off x="626301" y="3646240"/>
          <a:ext cx="7953984" cy="2704455"/>
        </p:xfrm>
        <a:graphic>
          <a:graphicData uri="http://schemas.openxmlformats.org/drawingml/2006/table">
            <a:tbl>
              <a:tblPr>
                <a:tableStyleId>{BDBED569-4797-4DF1-A0F4-6AAB3CD982D8}</a:tableStyleId>
              </a:tblPr>
              <a:tblGrid>
                <a:gridCol w="2668044"/>
                <a:gridCol w="5285940"/>
              </a:tblGrid>
              <a:tr h="261855">
                <a:tc gridSpan="2">
                  <a:txBody>
                    <a:bodyPr/>
                    <a:lstStyle/>
                    <a:p>
                      <a:pPr algn="ctr" fontAlgn="ctr"/>
                      <a:r>
                        <a:rPr lang="en-US" sz="1600" b="1" u="none" strike="noStrike" kern="1200" dirty="0">
                          <a:solidFill>
                            <a:schemeClr val="tx1">
                              <a:lumMod val="50000"/>
                            </a:schemeClr>
                          </a:solidFill>
                          <a:effectLst>
                            <a:outerShdw blurRad="38100" dist="38100" dir="2700000" algn="tl">
                              <a:srgbClr val="000000">
                                <a:alpha val="43137"/>
                              </a:srgbClr>
                            </a:outerShdw>
                          </a:effectLst>
                          <a:latin typeface="+mn-lt"/>
                          <a:ea typeface="+mn-ea"/>
                          <a:cs typeface="+mn-cs"/>
                        </a:rPr>
                        <a:t>Usage characteristics</a:t>
                      </a:r>
                    </a:p>
                  </a:txBody>
                  <a:tcPr marL="9525" marR="9525" marT="9525" marB="0" anchor="ctr">
                    <a:solidFill>
                      <a:srgbClr val="C2E0FF"/>
                    </a:solidFill>
                  </a:tcPr>
                </a:tc>
                <a:tc hMerge="1">
                  <a:txBody>
                    <a:bodyPr/>
                    <a:lstStyle/>
                    <a:p>
                      <a:endParaRPr lang="en-US"/>
                    </a:p>
                  </a:txBody>
                  <a:tcPr/>
                </a:tc>
              </a:tr>
              <a:tr h="261855">
                <a:tc>
                  <a:txBody>
                    <a:bodyPr/>
                    <a:lstStyle/>
                    <a:p>
                      <a:pPr algn="l" fontAlgn="ctr"/>
                      <a:r>
                        <a:rPr lang="en-US" sz="1600" u="none" strike="noStrike" dirty="0">
                          <a:solidFill>
                            <a:schemeClr val="tx1">
                              <a:lumMod val="50000"/>
                            </a:schemeClr>
                          </a:solidFill>
                          <a:effectLst/>
                        </a:rPr>
                        <a:t>Constraints (qualitative)</a:t>
                      </a:r>
                      <a:endParaRPr lang="en-US" sz="1600" b="0" i="1" u="none" strike="noStrike" dirty="0">
                        <a:solidFill>
                          <a:schemeClr val="tx1">
                            <a:lumMod val="50000"/>
                          </a:schemeClr>
                        </a:solidFill>
                        <a:effectLst/>
                        <a:latin typeface="Times New Roman" panose="02020603050405020304" pitchFamily="18" charset="0"/>
                      </a:endParaRPr>
                    </a:p>
                  </a:txBody>
                  <a:tcPr marL="9525" marR="9525" marT="9525" marB="0" anchor="ctr"/>
                </a:tc>
                <a:tc>
                  <a:txBody>
                    <a:bodyPr/>
                    <a:lstStyle/>
                    <a:p>
                      <a:pPr algn="ctr" fontAlgn="ctr"/>
                      <a:r>
                        <a:rPr lang="en-US" sz="1600" u="none" strike="noStrike" dirty="0">
                          <a:solidFill>
                            <a:schemeClr val="tx1">
                              <a:lumMod val="50000"/>
                            </a:schemeClr>
                          </a:solidFill>
                          <a:effectLst/>
                        </a:rPr>
                        <a:t>Description</a:t>
                      </a:r>
                      <a:endParaRPr lang="en-US" sz="1600" b="0" i="1" u="none" strike="noStrike" dirty="0">
                        <a:solidFill>
                          <a:schemeClr val="tx1">
                            <a:lumMod val="50000"/>
                          </a:schemeClr>
                        </a:solidFill>
                        <a:effectLst/>
                        <a:latin typeface="Times New Roman" panose="02020603050405020304" pitchFamily="18" charset="0"/>
                      </a:endParaRPr>
                    </a:p>
                  </a:txBody>
                  <a:tcPr marL="9525" marR="9525" marT="9525" marB="0" anchor="ctr"/>
                </a:tc>
              </a:tr>
              <a:tr h="691984">
                <a:tc>
                  <a:txBody>
                    <a:bodyPr/>
                    <a:lstStyle/>
                    <a:p>
                      <a:pPr algn="just" fontAlgn="ctr"/>
                      <a:r>
                        <a:rPr lang="en-US" sz="1600" u="none" strike="noStrike">
                          <a:solidFill>
                            <a:schemeClr val="tx1">
                              <a:lumMod val="50000"/>
                            </a:schemeClr>
                          </a:solidFill>
                          <a:effectLst/>
                        </a:rPr>
                        <a:t>Working condition</a:t>
                      </a:r>
                      <a:endParaRPr lang="en-US" sz="1600" b="0" i="0" u="none" strike="noStrike">
                        <a:solidFill>
                          <a:schemeClr val="tx1">
                            <a:lumMod val="50000"/>
                          </a:schemeClr>
                        </a:solidFill>
                        <a:effectLst/>
                        <a:latin typeface="Times New Roman" panose="02020603050405020304" pitchFamily="18" charset="0"/>
                      </a:endParaRPr>
                    </a:p>
                  </a:txBody>
                  <a:tcPr marL="9525" marR="9525" marT="9525" marB="0" anchor="ctr"/>
                </a:tc>
                <a:tc>
                  <a:txBody>
                    <a:bodyPr/>
                    <a:lstStyle/>
                    <a:p>
                      <a:pPr algn="l" fontAlgn="ctr">
                        <a:lnSpc>
                          <a:spcPct val="100000"/>
                        </a:lnSpc>
                      </a:pPr>
                      <a:r>
                        <a:rPr lang="en-US" sz="1600" u="none" strike="noStrike" dirty="0">
                          <a:effectLst/>
                        </a:rPr>
                        <a:t>+ Indoor environment</a:t>
                      </a:r>
                      <a:br>
                        <a:rPr lang="en-US" sz="1600" u="none" strike="noStrike" dirty="0">
                          <a:effectLst/>
                        </a:rPr>
                      </a:br>
                      <a:r>
                        <a:rPr lang="en-US" sz="1600" u="none" strike="noStrike" dirty="0">
                          <a:effectLst/>
                        </a:rPr>
                        <a:t>+ Normal light condition</a:t>
                      </a:r>
                      <a:endParaRPr lang="en-US" sz="1600" b="0" i="0" u="none" strike="noStrike" dirty="0">
                        <a:solidFill>
                          <a:srgbClr val="000000"/>
                        </a:solidFill>
                        <a:effectLst/>
                        <a:latin typeface="Times New Roman" panose="02020603050405020304" pitchFamily="18" charset="0"/>
                      </a:endParaRPr>
                    </a:p>
                  </a:txBody>
                  <a:tcPr marL="9525" marR="9525" marT="9525" marB="0" anchor="ctr"/>
                </a:tc>
              </a:tr>
              <a:tr h="893257">
                <a:tc>
                  <a:txBody>
                    <a:bodyPr/>
                    <a:lstStyle/>
                    <a:p>
                      <a:pPr algn="just" fontAlgn="ctr"/>
                      <a:r>
                        <a:rPr lang="en-US" sz="1600" u="none" strike="noStrike" dirty="0">
                          <a:solidFill>
                            <a:schemeClr val="tx1">
                              <a:lumMod val="50000"/>
                            </a:schemeClr>
                          </a:solidFill>
                          <a:effectLst/>
                        </a:rPr>
                        <a:t>System requirements</a:t>
                      </a:r>
                      <a:endParaRPr lang="en-US" sz="1600" b="0" i="0" u="none" strike="noStrike" dirty="0">
                        <a:solidFill>
                          <a:schemeClr val="tx1">
                            <a:lumMod val="50000"/>
                          </a:schemeClr>
                        </a:solidFill>
                        <a:effectLst/>
                        <a:latin typeface="Times New Roman" panose="02020603050405020304" pitchFamily="18" charset="0"/>
                      </a:endParaRPr>
                    </a:p>
                  </a:txBody>
                  <a:tcPr marL="9525" marR="9525" marT="9525" marB="0" anchor="ctr"/>
                </a:tc>
                <a:tc>
                  <a:txBody>
                    <a:bodyPr/>
                    <a:lstStyle/>
                    <a:p>
                      <a:pPr algn="l" fontAlgn="ctr">
                        <a:lnSpc>
                          <a:spcPct val="100000"/>
                        </a:lnSpc>
                      </a:pPr>
                      <a:r>
                        <a:rPr lang="en-US" sz="1600" u="none" strike="noStrike" dirty="0">
                          <a:effectLst/>
                        </a:rPr>
                        <a:t>+ Sensor: Intel Creative Senz3D camera</a:t>
                      </a:r>
                      <a:br>
                        <a:rPr lang="en-US" sz="1600" u="none" strike="noStrike" dirty="0">
                          <a:effectLst/>
                        </a:rPr>
                      </a:br>
                      <a:r>
                        <a:rPr lang="en-US" sz="1600" u="none" strike="noStrike" dirty="0">
                          <a:effectLst/>
                        </a:rPr>
                        <a:t>+ Processor: 2nd, 3rd, 4th Intel® Core™ generation</a:t>
                      </a:r>
                      <a:br>
                        <a:rPr lang="en-US" sz="1600" u="none" strike="noStrike" dirty="0">
                          <a:effectLst/>
                        </a:rPr>
                      </a:br>
                      <a:r>
                        <a:rPr lang="en-US" sz="1600" u="none" strike="noStrike" dirty="0">
                          <a:effectLst/>
                        </a:rPr>
                        <a:t>+ Operating system: Windows 7 Service Park 1 or higher</a:t>
                      </a:r>
                      <a:endParaRPr lang="en-US" sz="1600" b="0" i="0" u="none" strike="noStrike" dirty="0">
                        <a:solidFill>
                          <a:srgbClr val="000000"/>
                        </a:solidFill>
                        <a:effectLst/>
                        <a:latin typeface="Times New Roman" panose="02020603050405020304" pitchFamily="18" charset="0"/>
                      </a:endParaRPr>
                    </a:p>
                  </a:txBody>
                  <a:tcPr marL="9525" marR="9525" marT="9525" marB="0" anchor="ctr"/>
                </a:tc>
              </a:tr>
              <a:tr h="595504">
                <a:tc>
                  <a:txBody>
                    <a:bodyPr/>
                    <a:lstStyle/>
                    <a:p>
                      <a:pPr algn="just" fontAlgn="ctr"/>
                      <a:r>
                        <a:rPr lang="en-US" sz="1600" u="none" strike="noStrike" dirty="0">
                          <a:solidFill>
                            <a:schemeClr val="tx1">
                              <a:lumMod val="50000"/>
                            </a:schemeClr>
                          </a:solidFill>
                          <a:effectLst/>
                        </a:rPr>
                        <a:t>Easy-to-use</a:t>
                      </a:r>
                      <a:endParaRPr lang="en-US" sz="1600" b="0" i="0" u="none" strike="noStrike" dirty="0">
                        <a:solidFill>
                          <a:schemeClr val="tx1">
                            <a:lumMod val="50000"/>
                          </a:schemeClr>
                        </a:solidFill>
                        <a:effectLst/>
                        <a:latin typeface="Times New Roman" panose="02020603050405020304" pitchFamily="18" charset="0"/>
                      </a:endParaRPr>
                    </a:p>
                  </a:txBody>
                  <a:tcPr marL="9525" marR="9525" marT="9525" marB="0" anchor="ctr"/>
                </a:tc>
                <a:tc>
                  <a:txBody>
                    <a:bodyPr/>
                    <a:lstStyle/>
                    <a:p>
                      <a:pPr algn="l" fontAlgn="ctr"/>
                      <a:r>
                        <a:rPr lang="en-US" sz="1600" u="none" strike="noStrike" dirty="0">
                          <a:effectLst/>
                        </a:rPr>
                        <a:t>+ Friendly user interface</a:t>
                      </a:r>
                      <a:br>
                        <a:rPr lang="en-US" sz="1600" u="none" strike="noStrike" dirty="0">
                          <a:effectLst/>
                        </a:rPr>
                      </a:br>
                      <a:r>
                        <a:rPr lang="en-US" sz="1600" u="none" strike="noStrike" dirty="0">
                          <a:effectLst/>
                        </a:rPr>
                        <a:t>+ Easy to setup and use</a:t>
                      </a:r>
                      <a:endParaRPr lang="en-US" sz="1600" b="0" i="0" u="none" strike="noStrike" dirty="0">
                        <a:solidFill>
                          <a:srgbClr val="000000"/>
                        </a:solidFill>
                        <a:effectLst/>
                        <a:latin typeface="Times New Roman" panose="02020603050405020304" pitchFamily="18" charset="0"/>
                      </a:endParaRPr>
                    </a:p>
                  </a:txBody>
                  <a:tcPr marL="9525" marR="9525" marT="9525" marB="0" anchor="ctr"/>
                </a:tc>
              </a:tr>
            </a:tbl>
          </a:graphicData>
        </a:graphic>
      </p:graphicFrame>
      <p:sp>
        <p:nvSpPr>
          <p:cNvPr id="14" name="Rectangle 13"/>
          <p:cNvSpPr/>
          <p:nvPr/>
        </p:nvSpPr>
        <p:spPr>
          <a:xfrm>
            <a:off x="588355" y="978171"/>
            <a:ext cx="7829092" cy="400110"/>
          </a:xfrm>
          <a:prstGeom prst="rect">
            <a:avLst/>
          </a:prstGeom>
        </p:spPr>
        <p:txBody>
          <a:bodyPr wrap="square">
            <a:spAutoFit/>
          </a:bodyPr>
          <a:lstStyle/>
          <a:p>
            <a:pPr marL="342900" indent="-342900" algn="l">
              <a:buFont typeface="Wingdings" panose="05000000000000000000" pitchFamily="2" charset="2"/>
              <a:buChar char="§"/>
            </a:pPr>
            <a:r>
              <a:rPr lang="en-US" sz="2000" dirty="0" smtClean="0">
                <a:solidFill>
                  <a:schemeClr val="tx1">
                    <a:lumMod val="50000"/>
                  </a:schemeClr>
                </a:solidFill>
                <a:effectLst>
                  <a:outerShdw blurRad="38100" dist="38100" dir="2700000" algn="tl">
                    <a:srgbClr val="000000">
                      <a:alpha val="43137"/>
                    </a:srgbClr>
                  </a:outerShdw>
                </a:effectLst>
              </a:rPr>
              <a:t>System specifications:</a:t>
            </a:r>
          </a:p>
        </p:txBody>
      </p:sp>
    </p:spTree>
    <p:extLst>
      <p:ext uri="{BB962C8B-B14F-4D97-AF65-F5344CB8AC3E}">
        <p14:creationId xmlns:p14="http://schemas.microsoft.com/office/powerpoint/2010/main" val="2048617103"/>
      </p:ext>
    </p:extLst>
  </p:cSld>
  <p:clrMapOvr>
    <a:masterClrMapping/>
  </p:clrMapOvr>
  <mc:AlternateContent xmlns:mc="http://schemas.openxmlformats.org/markup-compatibility/2006" xmlns:p14="http://schemas.microsoft.com/office/powerpoint/2010/main">
    <mc:Choice Requires="p14">
      <p:transition spd="slow" p14:dur="2000" advTm="733"/>
    </mc:Choice>
    <mc:Fallback xmlns="">
      <p:transition spd="slow" advTm="733"/>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365991" y="1566052"/>
            <a:ext cx="8126734" cy="1961926"/>
          </a:xfrm>
          <a:prstGeom prst="rect">
            <a:avLst/>
          </a:prstGeom>
        </p:spPr>
      </p:pic>
      <p:sp>
        <p:nvSpPr>
          <p:cNvPr id="46" name="TextBox 3"/>
          <p:cNvSpPr txBox="1">
            <a:spLocks noChangeArrowheads="1"/>
          </p:cNvSpPr>
          <p:nvPr/>
        </p:nvSpPr>
        <p:spPr bwMode="auto">
          <a:xfrm>
            <a:off x="319125" y="41236"/>
            <a:ext cx="2184703" cy="707886"/>
          </a:xfrm>
          <a:prstGeom prst="rect">
            <a:avLst/>
          </a:prstGeom>
          <a:noFill/>
          <a:ln w="9525">
            <a:noFill/>
            <a:miter lim="800000"/>
            <a:headEnd/>
            <a:tailEnd/>
          </a:ln>
        </p:spPr>
        <p:txBody>
          <a:bodyPr wrap="square">
            <a:spAutoFit/>
          </a:bodyPr>
          <a:lstStyle/>
          <a:p>
            <a:pPr algn="l"/>
            <a:r>
              <a:rPr lang="en-US" sz="2000" b="1" cap="small" spc="25" dirty="0" smtClean="0">
                <a:solidFill>
                  <a:srgbClr val="000000"/>
                </a:solidFill>
                <a:effectLst>
                  <a:outerShdw blurRad="38100" dist="38100" dir="2700000" algn="tl">
                    <a:srgbClr val="000000">
                      <a:alpha val="43137"/>
                    </a:srgbClr>
                  </a:outerShdw>
                </a:effectLst>
                <a:latin typeface="Times New Roman" panose="02020603050405020304" pitchFamily="18" charset="0"/>
                <a:ea typeface="SimSun" panose="02010600030101010101" pitchFamily="2" charset="-122"/>
                <a:cs typeface="Times New Roman" panose="02020603050405020304" pitchFamily="18" charset="0"/>
              </a:rPr>
              <a:t>Static gesture recognition</a:t>
            </a:r>
          </a:p>
        </p:txBody>
      </p:sp>
      <p:sp>
        <p:nvSpPr>
          <p:cNvPr id="50" name="object 3"/>
          <p:cNvSpPr/>
          <p:nvPr/>
        </p:nvSpPr>
        <p:spPr>
          <a:xfrm flipH="1">
            <a:off x="2423855" y="12526"/>
            <a:ext cx="68823" cy="814369"/>
          </a:xfrm>
          <a:custGeom>
            <a:avLst/>
            <a:gdLst/>
            <a:ahLst/>
            <a:cxnLst/>
            <a:rect l="l" t="t" r="r" b="b"/>
            <a:pathLst>
              <a:path h="533400">
                <a:moveTo>
                  <a:pt x="0" y="0"/>
                </a:moveTo>
                <a:lnTo>
                  <a:pt x="0" y="533400"/>
                </a:lnTo>
              </a:path>
            </a:pathLst>
          </a:custGeom>
          <a:ln w="28575">
            <a:solidFill>
              <a:srgbClr val="7F7F7F"/>
            </a:solidFill>
          </a:ln>
        </p:spPr>
        <p:txBody>
          <a:bodyPr wrap="square" lIns="0" tIns="0" rIns="0" bIns="0" rtlCol="0">
            <a:noAutofit/>
          </a:bodyPr>
          <a:lstStyle/>
          <a:p>
            <a:endParaRPr>
              <a:solidFill>
                <a:srgbClr val="595959"/>
              </a:solidFill>
            </a:endParaRPr>
          </a:p>
        </p:txBody>
      </p:sp>
      <p:sp>
        <p:nvSpPr>
          <p:cNvPr id="3" name="Slide Number Placeholder 2"/>
          <p:cNvSpPr>
            <a:spLocks noGrp="1"/>
          </p:cNvSpPr>
          <p:nvPr>
            <p:ph type="sldNum" sz="quarter" idx="10"/>
          </p:nvPr>
        </p:nvSpPr>
        <p:spPr/>
        <p:txBody>
          <a:bodyPr/>
          <a:lstStyle/>
          <a:p>
            <a:fld id="{569F3626-3701-49B0-836D-8CB2992CE193}" type="slidenum">
              <a:rPr lang="en-US" smtClean="0"/>
              <a:pPr/>
              <a:t>15</a:t>
            </a:fld>
            <a:endParaRPr lang="en-US"/>
          </a:p>
        </p:txBody>
      </p:sp>
      <p:sp>
        <p:nvSpPr>
          <p:cNvPr id="4" name="TextBox 3"/>
          <p:cNvSpPr txBox="1"/>
          <p:nvPr/>
        </p:nvSpPr>
        <p:spPr>
          <a:xfrm>
            <a:off x="2503828" y="12526"/>
            <a:ext cx="1959191" cy="841256"/>
          </a:xfrm>
          <a:prstGeom prst="rect">
            <a:avLst/>
          </a:prstGeom>
          <a:noFill/>
        </p:spPr>
        <p:txBody>
          <a:bodyPr wrap="none" rtlCol="0">
            <a:spAutoFit/>
          </a:bodyPr>
          <a:lstStyle/>
          <a:p>
            <a:pPr marL="171450" indent="-171450" algn="l">
              <a:spcBef>
                <a:spcPts val="400"/>
              </a:spcBef>
              <a:buFont typeface="Arial" panose="020B0604020202020204" pitchFamily="34" charset="0"/>
              <a:buChar char="•"/>
            </a:pPr>
            <a:r>
              <a:rPr lang="en-US" sz="1400" dirty="0" smtClean="0">
                <a:solidFill>
                  <a:srgbClr val="000000"/>
                </a:solidFill>
                <a:effectLst>
                  <a:outerShdw blurRad="38100" dist="38100" dir="2700000" algn="tl">
                    <a:srgbClr val="000000">
                      <a:alpha val="43137"/>
                    </a:srgbClr>
                  </a:outerShdw>
                </a:effectLst>
              </a:rPr>
              <a:t>Software flow</a:t>
            </a:r>
            <a:endParaRPr lang="en-US" sz="1400" dirty="0">
              <a:solidFill>
                <a:srgbClr val="000000"/>
              </a:solidFill>
              <a:effectLst>
                <a:outerShdw blurRad="38100" dist="38100" dir="2700000" algn="tl">
                  <a:srgbClr val="000000">
                    <a:alpha val="43137"/>
                  </a:srgbClr>
                </a:outerShdw>
              </a:effectLst>
            </a:endParaRPr>
          </a:p>
          <a:p>
            <a:pPr marL="171450" indent="-171450" algn="l">
              <a:spcBef>
                <a:spcPts val="400"/>
              </a:spcBef>
              <a:buFont typeface="Arial" panose="020B0604020202020204" pitchFamily="34" charset="0"/>
              <a:buChar char="•"/>
            </a:pPr>
            <a:r>
              <a:rPr lang="en-US" sz="1400" dirty="0" smtClean="0"/>
              <a:t>Pre-process module</a:t>
            </a:r>
          </a:p>
          <a:p>
            <a:pPr marL="171450" indent="-171450" algn="l">
              <a:spcBef>
                <a:spcPts val="400"/>
              </a:spcBef>
              <a:buFont typeface="Arial" panose="020B0604020202020204" pitchFamily="34" charset="0"/>
              <a:buChar char="•"/>
            </a:pPr>
            <a:r>
              <a:rPr lang="en-US" sz="1400" dirty="0"/>
              <a:t>Descriptor module</a:t>
            </a:r>
            <a:endParaRPr lang="en-US" sz="1400" dirty="0" smtClean="0"/>
          </a:p>
        </p:txBody>
      </p:sp>
      <p:sp>
        <p:nvSpPr>
          <p:cNvPr id="8" name="TextBox 7"/>
          <p:cNvSpPr txBox="1"/>
          <p:nvPr/>
        </p:nvSpPr>
        <p:spPr>
          <a:xfrm>
            <a:off x="4905184" y="18162"/>
            <a:ext cx="1731564" cy="574516"/>
          </a:xfrm>
          <a:prstGeom prst="rect">
            <a:avLst/>
          </a:prstGeom>
          <a:noFill/>
        </p:spPr>
        <p:txBody>
          <a:bodyPr wrap="none" rtlCol="0">
            <a:spAutoFit/>
          </a:bodyPr>
          <a:lstStyle/>
          <a:p>
            <a:pPr marL="171450" indent="-171450" algn="l">
              <a:spcBef>
                <a:spcPts val="400"/>
              </a:spcBef>
              <a:buFont typeface="Arial" panose="020B0604020202020204" pitchFamily="34" charset="0"/>
              <a:buChar char="•"/>
            </a:pPr>
            <a:r>
              <a:rPr lang="en-US" sz="1400" dirty="0"/>
              <a:t>Classifier module</a:t>
            </a:r>
          </a:p>
          <a:p>
            <a:pPr marL="171450" indent="-171450" algn="l">
              <a:spcBef>
                <a:spcPts val="400"/>
              </a:spcBef>
              <a:buFont typeface="Arial" panose="020B0604020202020204" pitchFamily="34" charset="0"/>
              <a:buChar char="•"/>
            </a:pPr>
            <a:r>
              <a:rPr lang="en-US" sz="1400" dirty="0" smtClean="0"/>
              <a:t>Results</a:t>
            </a:r>
            <a:endParaRPr lang="en-US" sz="1400" dirty="0"/>
          </a:p>
        </p:txBody>
      </p:sp>
      <p:pic>
        <p:nvPicPr>
          <p:cNvPr id="9" name="Picture 8"/>
          <p:cNvPicPr>
            <a:picLocks noChangeAspect="1"/>
          </p:cNvPicPr>
          <p:nvPr/>
        </p:nvPicPr>
        <p:blipFill>
          <a:blip r:embed="rId4"/>
          <a:stretch>
            <a:fillRect/>
          </a:stretch>
        </p:blipFill>
        <p:spPr>
          <a:xfrm>
            <a:off x="4248878" y="4964356"/>
            <a:ext cx="1650572" cy="614032"/>
          </a:xfrm>
          <a:prstGeom prst="rect">
            <a:avLst/>
          </a:prstGeom>
        </p:spPr>
      </p:pic>
      <p:pic>
        <p:nvPicPr>
          <p:cNvPr id="7" name="Picture 6"/>
          <p:cNvPicPr>
            <a:picLocks noChangeAspect="1"/>
          </p:cNvPicPr>
          <p:nvPr/>
        </p:nvPicPr>
        <p:blipFill>
          <a:blip r:embed="rId5"/>
          <a:stretch>
            <a:fillRect/>
          </a:stretch>
        </p:blipFill>
        <p:spPr>
          <a:xfrm>
            <a:off x="4631732" y="3080892"/>
            <a:ext cx="2677952" cy="2441839"/>
          </a:xfrm>
          <a:prstGeom prst="rect">
            <a:avLst/>
          </a:prstGeom>
        </p:spPr>
      </p:pic>
      <p:sp>
        <p:nvSpPr>
          <p:cNvPr id="6" name="TextBox 5"/>
          <p:cNvSpPr txBox="1"/>
          <p:nvPr/>
        </p:nvSpPr>
        <p:spPr>
          <a:xfrm>
            <a:off x="2778668" y="3882919"/>
            <a:ext cx="1937005" cy="400110"/>
          </a:xfrm>
          <a:prstGeom prst="rect">
            <a:avLst/>
          </a:prstGeom>
          <a:noFill/>
        </p:spPr>
        <p:txBody>
          <a:bodyPr wrap="none" rtlCol="0">
            <a:spAutoFit/>
          </a:bodyPr>
          <a:lstStyle/>
          <a:p>
            <a:r>
              <a:rPr lang="en-US" sz="2000" b="1" dirty="0" smtClean="0">
                <a:solidFill>
                  <a:srgbClr val="000000"/>
                </a:solidFill>
              </a:rPr>
              <a:t>Training mode</a:t>
            </a:r>
            <a:endParaRPr lang="en-US" sz="2000" b="1" dirty="0">
              <a:solidFill>
                <a:srgbClr val="000000"/>
              </a:solidFill>
            </a:endParaRPr>
          </a:p>
        </p:txBody>
      </p:sp>
      <p:pic>
        <p:nvPicPr>
          <p:cNvPr id="10" name="Picture 9"/>
          <p:cNvPicPr>
            <a:picLocks noChangeAspect="1"/>
          </p:cNvPicPr>
          <p:nvPr/>
        </p:nvPicPr>
        <p:blipFill>
          <a:blip r:embed="rId6"/>
          <a:stretch>
            <a:fillRect/>
          </a:stretch>
        </p:blipFill>
        <p:spPr>
          <a:xfrm>
            <a:off x="6322467" y="3076400"/>
            <a:ext cx="218033" cy="1427839"/>
          </a:xfrm>
          <a:prstGeom prst="rect">
            <a:avLst/>
          </a:prstGeom>
        </p:spPr>
      </p:pic>
      <p:sp>
        <p:nvSpPr>
          <p:cNvPr id="14" name="TextBox 13"/>
          <p:cNvSpPr txBox="1"/>
          <p:nvPr/>
        </p:nvSpPr>
        <p:spPr>
          <a:xfrm>
            <a:off x="6373367" y="3820049"/>
            <a:ext cx="2465740" cy="400110"/>
          </a:xfrm>
          <a:prstGeom prst="rect">
            <a:avLst/>
          </a:prstGeom>
          <a:noFill/>
        </p:spPr>
        <p:txBody>
          <a:bodyPr wrap="none" rtlCol="0">
            <a:spAutoFit/>
          </a:bodyPr>
          <a:lstStyle/>
          <a:p>
            <a:r>
              <a:rPr lang="en-US" sz="2000" b="1" dirty="0" smtClean="0">
                <a:solidFill>
                  <a:srgbClr val="000000"/>
                </a:solidFill>
              </a:rPr>
              <a:t>Recognizing mode</a:t>
            </a:r>
            <a:endParaRPr lang="en-US" sz="2000" b="1" dirty="0">
              <a:solidFill>
                <a:srgbClr val="000000"/>
              </a:solidFill>
            </a:endParaRPr>
          </a:p>
        </p:txBody>
      </p:sp>
      <p:sp>
        <p:nvSpPr>
          <p:cNvPr id="13" name="Rectangle 12"/>
          <p:cNvSpPr/>
          <p:nvPr/>
        </p:nvSpPr>
        <p:spPr>
          <a:xfrm>
            <a:off x="567694" y="947619"/>
            <a:ext cx="7362367" cy="400110"/>
          </a:xfrm>
          <a:prstGeom prst="rect">
            <a:avLst/>
          </a:prstGeom>
        </p:spPr>
        <p:txBody>
          <a:bodyPr wrap="square">
            <a:spAutoFit/>
          </a:bodyPr>
          <a:lstStyle/>
          <a:p>
            <a:pPr marL="342900" indent="-342900" algn="l">
              <a:buFont typeface="Wingdings" panose="05000000000000000000" pitchFamily="2" charset="2"/>
              <a:buChar char="§"/>
            </a:pPr>
            <a:r>
              <a:rPr lang="en-US" sz="2000" dirty="0" smtClean="0">
                <a:solidFill>
                  <a:srgbClr val="000000"/>
                </a:solidFill>
                <a:effectLst>
                  <a:outerShdw blurRad="38100" dist="38100" dir="2700000" algn="tl">
                    <a:srgbClr val="000000">
                      <a:alpha val="43137"/>
                    </a:srgbClr>
                  </a:outerShdw>
                </a:effectLst>
              </a:rPr>
              <a:t>Technique proposal: </a:t>
            </a:r>
            <a:r>
              <a:rPr lang="en-US" sz="2000" dirty="0"/>
              <a:t>Fisher’s Linear </a:t>
            </a:r>
            <a:r>
              <a:rPr lang="en-US" sz="2000" dirty="0" smtClean="0"/>
              <a:t>Discriminant based [14]</a:t>
            </a:r>
            <a:r>
              <a:rPr lang="en-US" sz="2000" dirty="0" smtClean="0">
                <a:solidFill>
                  <a:srgbClr val="000000"/>
                </a:solidFill>
                <a:effectLst>
                  <a:outerShdw blurRad="38100" dist="38100" dir="2700000" algn="tl">
                    <a:srgbClr val="000000">
                      <a:alpha val="43137"/>
                    </a:srgbClr>
                  </a:outerShdw>
                </a:effectLst>
              </a:rPr>
              <a:t> </a:t>
            </a:r>
          </a:p>
        </p:txBody>
      </p:sp>
    </p:spTree>
    <p:extLst>
      <p:ext uri="{BB962C8B-B14F-4D97-AF65-F5344CB8AC3E}">
        <p14:creationId xmlns:p14="http://schemas.microsoft.com/office/powerpoint/2010/main" val="960902347"/>
      </p:ext>
    </p:extLst>
  </p:cSld>
  <p:clrMapOvr>
    <a:masterClrMapping/>
  </p:clrMapOvr>
  <mc:AlternateContent xmlns:mc="http://schemas.openxmlformats.org/markup-compatibility/2006" xmlns:p14="http://schemas.microsoft.com/office/powerpoint/2010/main">
    <mc:Choice Requires="p14">
      <p:transition spd="slow" p14:dur="2000" advTm="733"/>
    </mc:Choice>
    <mc:Fallback xmlns="">
      <p:transition spd="slow" advTm="73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par>
                                <p:cTn id="21" presetID="10"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500"/>
                                        <p:tgtEl>
                                          <p:spTgt spid="10"/>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13">
                                            <p:txEl>
                                              <p:pRg st="0" end="0"/>
                                            </p:txEl>
                                          </p:spTgt>
                                        </p:tgtEl>
                                        <p:attrNameLst>
                                          <p:attrName>style.visibility</p:attrName>
                                        </p:attrNameLst>
                                      </p:cBhvr>
                                      <p:to>
                                        <p:strVal val="visible"/>
                                      </p:to>
                                    </p:set>
                                    <p:animEffect transition="in" filter="fade">
                                      <p:cBhvr>
                                        <p:cTn id="33" dur="500"/>
                                        <p:tgtEl>
                                          <p:spTgt spid="1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object 3"/>
          <p:cNvSpPr/>
          <p:nvPr/>
        </p:nvSpPr>
        <p:spPr>
          <a:xfrm flipH="1">
            <a:off x="2423855" y="12526"/>
            <a:ext cx="68823" cy="814369"/>
          </a:xfrm>
          <a:custGeom>
            <a:avLst/>
            <a:gdLst/>
            <a:ahLst/>
            <a:cxnLst/>
            <a:rect l="l" t="t" r="r" b="b"/>
            <a:pathLst>
              <a:path h="533400">
                <a:moveTo>
                  <a:pt x="0" y="0"/>
                </a:moveTo>
                <a:lnTo>
                  <a:pt x="0" y="533400"/>
                </a:lnTo>
              </a:path>
            </a:pathLst>
          </a:custGeom>
          <a:ln w="28575">
            <a:solidFill>
              <a:srgbClr val="7F7F7F"/>
            </a:solidFill>
          </a:ln>
        </p:spPr>
        <p:txBody>
          <a:bodyPr wrap="square" lIns="0" tIns="0" rIns="0" bIns="0" rtlCol="0">
            <a:noAutofit/>
          </a:bodyPr>
          <a:lstStyle/>
          <a:p>
            <a:endParaRPr>
              <a:solidFill>
                <a:srgbClr val="595959"/>
              </a:solidFill>
            </a:endParaRPr>
          </a:p>
        </p:txBody>
      </p:sp>
      <p:sp>
        <p:nvSpPr>
          <p:cNvPr id="3" name="Slide Number Placeholder 2"/>
          <p:cNvSpPr>
            <a:spLocks noGrp="1"/>
          </p:cNvSpPr>
          <p:nvPr>
            <p:ph type="sldNum" sz="quarter" idx="10"/>
          </p:nvPr>
        </p:nvSpPr>
        <p:spPr/>
        <p:txBody>
          <a:bodyPr/>
          <a:lstStyle/>
          <a:p>
            <a:fld id="{569F3626-3701-49B0-836D-8CB2992CE193}" type="slidenum">
              <a:rPr lang="en-US" smtClean="0"/>
              <a:pPr/>
              <a:t>16</a:t>
            </a:fld>
            <a:endParaRPr lang="en-US"/>
          </a:p>
        </p:txBody>
      </p:sp>
      <p:pic>
        <p:nvPicPr>
          <p:cNvPr id="6" name="Picture 5"/>
          <p:cNvPicPr>
            <a:picLocks noChangeAspect="1"/>
          </p:cNvPicPr>
          <p:nvPr/>
        </p:nvPicPr>
        <p:blipFill>
          <a:blip r:embed="rId3"/>
          <a:stretch>
            <a:fillRect/>
          </a:stretch>
        </p:blipFill>
        <p:spPr>
          <a:xfrm>
            <a:off x="477649" y="3764218"/>
            <a:ext cx="2556552" cy="1917414"/>
          </a:xfrm>
          <a:prstGeom prst="rect">
            <a:avLst/>
          </a:prstGeom>
        </p:spPr>
      </p:pic>
      <p:pic>
        <p:nvPicPr>
          <p:cNvPr id="11" name="Picture 10"/>
          <p:cNvPicPr>
            <a:picLocks noChangeAspect="1"/>
          </p:cNvPicPr>
          <p:nvPr/>
        </p:nvPicPr>
        <p:blipFill rotWithShape="1">
          <a:blip r:embed="rId4"/>
          <a:srcRect b="11287"/>
          <a:stretch/>
        </p:blipFill>
        <p:spPr>
          <a:xfrm>
            <a:off x="3782330" y="3711371"/>
            <a:ext cx="2139449" cy="1994186"/>
          </a:xfrm>
          <a:prstGeom prst="rect">
            <a:avLst/>
          </a:prstGeom>
        </p:spPr>
      </p:pic>
      <p:pic>
        <p:nvPicPr>
          <p:cNvPr id="12" name="Picture 11"/>
          <p:cNvPicPr>
            <a:picLocks noChangeAspect="1"/>
          </p:cNvPicPr>
          <p:nvPr/>
        </p:nvPicPr>
        <p:blipFill>
          <a:blip r:embed="rId5"/>
          <a:stretch>
            <a:fillRect/>
          </a:stretch>
        </p:blipFill>
        <p:spPr>
          <a:xfrm>
            <a:off x="6669908" y="3727021"/>
            <a:ext cx="2184400" cy="1991808"/>
          </a:xfrm>
          <a:prstGeom prst="rect">
            <a:avLst/>
          </a:prstGeom>
        </p:spPr>
      </p:pic>
      <p:sp>
        <p:nvSpPr>
          <p:cNvPr id="15" name="Rectangle 14"/>
          <p:cNvSpPr/>
          <p:nvPr/>
        </p:nvSpPr>
        <p:spPr>
          <a:xfrm>
            <a:off x="625933" y="1003223"/>
            <a:ext cx="7362367" cy="2569934"/>
          </a:xfrm>
          <a:prstGeom prst="rect">
            <a:avLst/>
          </a:prstGeom>
        </p:spPr>
        <p:txBody>
          <a:bodyPr wrap="square">
            <a:spAutoFit/>
          </a:bodyPr>
          <a:lstStyle/>
          <a:p>
            <a:pPr marL="342900" indent="-342900" algn="l">
              <a:buFont typeface="Wingdings" panose="05000000000000000000" pitchFamily="2" charset="2"/>
              <a:buChar char="ü"/>
            </a:pPr>
            <a:r>
              <a:rPr lang="en-US" sz="2000" dirty="0" smtClean="0">
                <a:solidFill>
                  <a:srgbClr val="960000"/>
                </a:solidFill>
                <a:effectLst>
                  <a:outerShdw blurRad="38100" dist="38100" dir="2700000" algn="tl">
                    <a:srgbClr val="000000">
                      <a:alpha val="43137"/>
                    </a:srgbClr>
                  </a:outerShdw>
                </a:effectLst>
              </a:rPr>
              <a:t>Pre-process module</a:t>
            </a:r>
          </a:p>
          <a:p>
            <a:pPr marL="800100" lvl="1" indent="-342900" algn="l">
              <a:buFont typeface="Wingdings" panose="05000000000000000000" pitchFamily="2" charset="2"/>
              <a:buChar char="§"/>
            </a:pPr>
            <a:r>
              <a:rPr lang="en-US" sz="2000" dirty="0" smtClean="0">
                <a:solidFill>
                  <a:schemeClr val="tx1">
                    <a:lumMod val="50000"/>
                  </a:schemeClr>
                </a:solidFill>
                <a:effectLst>
                  <a:outerShdw blurRad="38100" dist="38100" dir="2700000" algn="tl">
                    <a:srgbClr val="000000">
                      <a:alpha val="43137"/>
                    </a:srgbClr>
                  </a:outerShdw>
                </a:effectLst>
              </a:rPr>
              <a:t>Segment hand region</a:t>
            </a:r>
          </a:p>
          <a:p>
            <a:pPr marL="800100" lvl="1" indent="-342900" algn="l">
              <a:buFont typeface="Wingdings" panose="05000000000000000000" pitchFamily="2" charset="2"/>
              <a:buChar char="§"/>
            </a:pPr>
            <a:r>
              <a:rPr lang="en-US" sz="2000" dirty="0" smtClean="0">
                <a:solidFill>
                  <a:schemeClr val="tx1">
                    <a:lumMod val="50000"/>
                  </a:schemeClr>
                </a:solidFill>
                <a:effectLst>
                  <a:outerShdw blurRad="38100" dist="38100" dir="2700000" algn="tl">
                    <a:srgbClr val="000000">
                      <a:alpha val="43137"/>
                    </a:srgbClr>
                  </a:outerShdw>
                </a:effectLst>
              </a:rPr>
              <a:t>Do hand normalization: </a:t>
            </a:r>
          </a:p>
          <a:p>
            <a:pPr marL="1257300" lvl="2" indent="-342900" algn="l">
              <a:buFont typeface="Arial" panose="020B0604020202020204" pitchFamily="34" charset="0"/>
              <a:buChar char="•"/>
            </a:pPr>
            <a:r>
              <a:rPr lang="en-US" sz="1800" dirty="0" smtClean="0"/>
              <a:t>Gamma adjustment </a:t>
            </a:r>
          </a:p>
          <a:p>
            <a:pPr marL="1257300" lvl="2" indent="-342900" algn="l">
              <a:buFont typeface="Arial" panose="020B0604020202020204" pitchFamily="34" charset="0"/>
              <a:buChar char="•"/>
            </a:pPr>
            <a:r>
              <a:rPr lang="en-US" sz="1800" dirty="0" smtClean="0"/>
              <a:t>Gaussian filter</a:t>
            </a:r>
          </a:p>
          <a:p>
            <a:pPr marL="1257300" lvl="2" indent="-342900" algn="l">
              <a:buFont typeface="Arial" panose="020B0604020202020204" pitchFamily="34" charset="0"/>
              <a:buChar char="•"/>
            </a:pPr>
            <a:r>
              <a:rPr lang="en-US" sz="1800" dirty="0" smtClean="0"/>
              <a:t>Contrast balance</a:t>
            </a:r>
          </a:p>
        </p:txBody>
      </p:sp>
      <p:sp>
        <p:nvSpPr>
          <p:cNvPr id="16" name="Rectangle 15"/>
          <p:cNvSpPr/>
          <p:nvPr/>
        </p:nvSpPr>
        <p:spPr>
          <a:xfrm>
            <a:off x="3782330" y="5918123"/>
            <a:ext cx="2494687" cy="707886"/>
          </a:xfrm>
          <a:prstGeom prst="rect">
            <a:avLst/>
          </a:prstGeom>
        </p:spPr>
        <p:txBody>
          <a:bodyPr wrap="square">
            <a:spAutoFit/>
          </a:bodyPr>
          <a:lstStyle/>
          <a:p>
            <a:pPr algn="l"/>
            <a:r>
              <a:rPr lang="en-US" sz="2000" dirty="0" smtClean="0">
                <a:solidFill>
                  <a:schemeClr val="tx1">
                    <a:lumMod val="50000"/>
                  </a:schemeClr>
                </a:solidFill>
                <a:effectLst>
                  <a:outerShdw blurRad="38100" dist="38100" dir="2700000" algn="tl">
                    <a:srgbClr val="000000">
                      <a:alpha val="43137"/>
                    </a:srgbClr>
                  </a:outerShdw>
                </a:effectLst>
              </a:rPr>
              <a:t>Hand segmented	</a:t>
            </a:r>
          </a:p>
        </p:txBody>
      </p:sp>
      <p:sp>
        <p:nvSpPr>
          <p:cNvPr id="17" name="Rectangle 16"/>
          <p:cNvSpPr/>
          <p:nvPr/>
        </p:nvSpPr>
        <p:spPr>
          <a:xfrm>
            <a:off x="6766830" y="5918123"/>
            <a:ext cx="2494687" cy="707886"/>
          </a:xfrm>
          <a:prstGeom prst="rect">
            <a:avLst/>
          </a:prstGeom>
        </p:spPr>
        <p:txBody>
          <a:bodyPr wrap="square">
            <a:spAutoFit/>
          </a:bodyPr>
          <a:lstStyle/>
          <a:p>
            <a:pPr algn="l"/>
            <a:r>
              <a:rPr lang="en-US" sz="2000" dirty="0" smtClean="0">
                <a:solidFill>
                  <a:schemeClr val="tx1">
                    <a:lumMod val="50000"/>
                  </a:schemeClr>
                </a:solidFill>
                <a:effectLst>
                  <a:outerShdw blurRad="38100" dist="38100" dir="2700000" algn="tl">
                    <a:srgbClr val="000000">
                      <a:alpha val="43137"/>
                    </a:srgbClr>
                  </a:outerShdw>
                </a:effectLst>
              </a:rPr>
              <a:t>Hand normalization	</a:t>
            </a:r>
          </a:p>
        </p:txBody>
      </p:sp>
      <p:cxnSp>
        <p:nvCxnSpPr>
          <p:cNvPr id="14" name="Straight Arrow Connector 13"/>
          <p:cNvCxnSpPr>
            <a:stCxn id="6" idx="3"/>
          </p:cNvCxnSpPr>
          <p:nvPr/>
        </p:nvCxnSpPr>
        <p:spPr bwMode="auto">
          <a:xfrm>
            <a:off x="3034201" y="4722925"/>
            <a:ext cx="822228" cy="0"/>
          </a:xfrm>
          <a:prstGeom prst="straightConnector1">
            <a:avLst/>
          </a:prstGeom>
          <a:ln w="76200">
            <a:headEnd type="none" w="med" len="med"/>
            <a:tailEnd type="triangle"/>
          </a:ln>
        </p:spPr>
        <p:style>
          <a:lnRef idx="3">
            <a:schemeClr val="accent4"/>
          </a:lnRef>
          <a:fillRef idx="0">
            <a:schemeClr val="accent4"/>
          </a:fillRef>
          <a:effectRef idx="2">
            <a:schemeClr val="accent4"/>
          </a:effectRef>
          <a:fontRef idx="minor">
            <a:schemeClr val="tx1"/>
          </a:fontRef>
        </p:style>
      </p:cxnSp>
      <p:cxnSp>
        <p:nvCxnSpPr>
          <p:cNvPr id="25" name="Straight Arrow Connector 24"/>
          <p:cNvCxnSpPr/>
          <p:nvPr/>
        </p:nvCxnSpPr>
        <p:spPr bwMode="auto">
          <a:xfrm>
            <a:off x="5847680" y="4722925"/>
            <a:ext cx="919150" cy="0"/>
          </a:xfrm>
          <a:prstGeom prst="straightConnector1">
            <a:avLst/>
          </a:prstGeom>
          <a:ln w="76200">
            <a:headEnd type="none" w="med" len="med"/>
            <a:tailEnd type="triangle"/>
          </a:ln>
        </p:spPr>
        <p:style>
          <a:lnRef idx="3">
            <a:schemeClr val="accent4"/>
          </a:lnRef>
          <a:fillRef idx="0">
            <a:schemeClr val="accent4"/>
          </a:fillRef>
          <a:effectRef idx="2">
            <a:schemeClr val="accent4"/>
          </a:effectRef>
          <a:fontRef idx="minor">
            <a:schemeClr val="tx1"/>
          </a:fontRef>
        </p:style>
      </p:cxnSp>
      <p:sp>
        <p:nvSpPr>
          <p:cNvPr id="18" name="TextBox 3"/>
          <p:cNvSpPr txBox="1">
            <a:spLocks noChangeArrowheads="1"/>
          </p:cNvSpPr>
          <p:nvPr/>
        </p:nvSpPr>
        <p:spPr bwMode="auto">
          <a:xfrm>
            <a:off x="319125" y="41236"/>
            <a:ext cx="2184703" cy="707886"/>
          </a:xfrm>
          <a:prstGeom prst="rect">
            <a:avLst/>
          </a:prstGeom>
          <a:noFill/>
          <a:ln w="9525">
            <a:noFill/>
            <a:miter lim="800000"/>
            <a:headEnd/>
            <a:tailEnd/>
          </a:ln>
        </p:spPr>
        <p:txBody>
          <a:bodyPr wrap="square">
            <a:spAutoFit/>
          </a:bodyPr>
          <a:lstStyle/>
          <a:p>
            <a:pPr algn="l"/>
            <a:r>
              <a:rPr lang="en-US" sz="2000" b="1" cap="small" spc="25" dirty="0" smtClean="0">
                <a:solidFill>
                  <a:srgbClr val="000000"/>
                </a:solidFill>
                <a:effectLst>
                  <a:outerShdw blurRad="38100" dist="38100" dir="2700000" algn="tl">
                    <a:srgbClr val="000000">
                      <a:alpha val="43137"/>
                    </a:srgbClr>
                  </a:outerShdw>
                </a:effectLst>
                <a:latin typeface="Times New Roman" panose="02020603050405020304" pitchFamily="18" charset="0"/>
                <a:ea typeface="SimSun" panose="02010600030101010101" pitchFamily="2" charset="-122"/>
                <a:cs typeface="Times New Roman" panose="02020603050405020304" pitchFamily="18" charset="0"/>
              </a:rPr>
              <a:t>Static gesture recognition</a:t>
            </a:r>
          </a:p>
        </p:txBody>
      </p:sp>
      <p:sp>
        <p:nvSpPr>
          <p:cNvPr id="21" name="TextBox 20"/>
          <p:cNvSpPr txBox="1"/>
          <p:nvPr/>
        </p:nvSpPr>
        <p:spPr>
          <a:xfrm>
            <a:off x="2503828" y="12526"/>
            <a:ext cx="1959191" cy="841256"/>
          </a:xfrm>
          <a:prstGeom prst="rect">
            <a:avLst/>
          </a:prstGeom>
          <a:noFill/>
        </p:spPr>
        <p:txBody>
          <a:bodyPr wrap="none" rtlCol="0">
            <a:spAutoFit/>
          </a:bodyPr>
          <a:lstStyle/>
          <a:p>
            <a:pPr marL="171450" indent="-171450" algn="l">
              <a:spcBef>
                <a:spcPts val="400"/>
              </a:spcBef>
              <a:buFont typeface="Arial" panose="020B0604020202020204" pitchFamily="34" charset="0"/>
              <a:buChar char="•"/>
            </a:pPr>
            <a:r>
              <a:rPr lang="en-US" sz="1400" dirty="0"/>
              <a:t>Software</a:t>
            </a:r>
            <a:r>
              <a:rPr lang="en-US" sz="1400" dirty="0">
                <a:solidFill>
                  <a:srgbClr val="000000"/>
                </a:solidFill>
                <a:effectLst>
                  <a:outerShdw blurRad="38100" dist="38100" dir="2700000" algn="tl">
                    <a:srgbClr val="000000">
                      <a:alpha val="43137"/>
                    </a:srgbClr>
                  </a:outerShdw>
                </a:effectLst>
              </a:rPr>
              <a:t> </a:t>
            </a:r>
            <a:r>
              <a:rPr lang="en-US" sz="1400" dirty="0" smtClean="0"/>
              <a:t>flow</a:t>
            </a:r>
            <a:endParaRPr lang="en-US" sz="1400" dirty="0"/>
          </a:p>
          <a:p>
            <a:pPr marL="171450" indent="-171450" algn="l">
              <a:spcBef>
                <a:spcPts val="400"/>
              </a:spcBef>
              <a:buFont typeface="Arial" panose="020B0604020202020204" pitchFamily="34" charset="0"/>
              <a:buChar char="•"/>
            </a:pPr>
            <a:r>
              <a:rPr lang="en-US" sz="1400" dirty="0">
                <a:solidFill>
                  <a:srgbClr val="000000"/>
                </a:solidFill>
                <a:effectLst>
                  <a:outerShdw blurRad="38100" dist="38100" dir="2700000" algn="tl">
                    <a:srgbClr val="000000">
                      <a:alpha val="43137"/>
                    </a:srgbClr>
                  </a:outerShdw>
                </a:effectLst>
              </a:rPr>
              <a:t>Pre-process module</a:t>
            </a:r>
          </a:p>
          <a:p>
            <a:pPr marL="171450" indent="-171450" algn="l">
              <a:spcBef>
                <a:spcPts val="400"/>
              </a:spcBef>
              <a:buFont typeface="Arial" panose="020B0604020202020204" pitchFamily="34" charset="0"/>
              <a:buChar char="•"/>
            </a:pPr>
            <a:r>
              <a:rPr lang="en-US" sz="1400" dirty="0"/>
              <a:t>Descriptor module</a:t>
            </a:r>
            <a:endParaRPr lang="en-US" sz="1400" dirty="0" smtClean="0"/>
          </a:p>
        </p:txBody>
      </p:sp>
      <p:sp>
        <p:nvSpPr>
          <p:cNvPr id="22" name="TextBox 21"/>
          <p:cNvSpPr txBox="1"/>
          <p:nvPr/>
        </p:nvSpPr>
        <p:spPr>
          <a:xfrm>
            <a:off x="4905184" y="18162"/>
            <a:ext cx="1731564" cy="574516"/>
          </a:xfrm>
          <a:prstGeom prst="rect">
            <a:avLst/>
          </a:prstGeom>
          <a:noFill/>
        </p:spPr>
        <p:txBody>
          <a:bodyPr wrap="none" rtlCol="0">
            <a:spAutoFit/>
          </a:bodyPr>
          <a:lstStyle/>
          <a:p>
            <a:pPr marL="171450" indent="-171450" algn="l">
              <a:spcBef>
                <a:spcPts val="400"/>
              </a:spcBef>
              <a:buFont typeface="Arial" panose="020B0604020202020204" pitchFamily="34" charset="0"/>
              <a:buChar char="•"/>
            </a:pPr>
            <a:r>
              <a:rPr lang="en-US" sz="1400" dirty="0"/>
              <a:t>Classifier module</a:t>
            </a:r>
          </a:p>
          <a:p>
            <a:pPr marL="171450" indent="-171450" algn="l">
              <a:spcBef>
                <a:spcPts val="400"/>
              </a:spcBef>
              <a:buFont typeface="Arial" panose="020B0604020202020204" pitchFamily="34" charset="0"/>
              <a:buChar char="•"/>
            </a:pPr>
            <a:r>
              <a:rPr lang="en-US" sz="1400" dirty="0" smtClean="0"/>
              <a:t>Results</a:t>
            </a:r>
            <a:endParaRPr lang="en-US" sz="1400" dirty="0"/>
          </a:p>
        </p:txBody>
      </p:sp>
    </p:spTree>
    <p:extLst>
      <p:ext uri="{BB962C8B-B14F-4D97-AF65-F5344CB8AC3E}">
        <p14:creationId xmlns:p14="http://schemas.microsoft.com/office/powerpoint/2010/main" val="1481068613"/>
      </p:ext>
    </p:extLst>
  </p:cSld>
  <p:clrMapOvr>
    <a:masterClrMapping/>
  </p:clrMapOvr>
  <mc:AlternateContent xmlns:mc="http://schemas.openxmlformats.org/markup-compatibility/2006" xmlns:p14="http://schemas.microsoft.com/office/powerpoint/2010/main">
    <mc:Choice Requires="p14">
      <p:transition spd="slow" p14:dur="2000" advTm="733"/>
    </mc:Choice>
    <mc:Fallback xmlns="">
      <p:transition spd="slow" advTm="73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xEl>
                                              <p:pRg st="1" end="1"/>
                                            </p:txEl>
                                          </p:spTgt>
                                        </p:tgtEl>
                                        <p:attrNameLst>
                                          <p:attrName>style.visibility</p:attrName>
                                        </p:attrNameLst>
                                      </p:cBhvr>
                                      <p:to>
                                        <p:strVal val="visible"/>
                                      </p:to>
                                    </p:set>
                                    <p:animEffect transition="in" filter="fade">
                                      <p:cBhvr>
                                        <p:cTn id="7" dur="500"/>
                                        <p:tgtEl>
                                          <p:spTgt spid="15">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par>
                                <p:cTn id="14" presetID="10" presetClass="entr" presetSubtype="0" fill="hold"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500"/>
                                        <p:tgtEl>
                                          <p:spTgt spid="16"/>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5">
                                            <p:txEl>
                                              <p:pRg st="2" end="2"/>
                                            </p:txEl>
                                          </p:spTgt>
                                        </p:tgtEl>
                                        <p:attrNameLst>
                                          <p:attrName>style.visibility</p:attrName>
                                        </p:attrNameLst>
                                      </p:cBhvr>
                                      <p:to>
                                        <p:strVal val="visible"/>
                                      </p:to>
                                    </p:set>
                                    <p:animEffect transition="in" filter="fade">
                                      <p:cBhvr>
                                        <p:cTn id="24" dur="500"/>
                                        <p:tgtEl>
                                          <p:spTgt spid="15">
                                            <p:txEl>
                                              <p:pRg st="2" end="2"/>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500"/>
                                        <p:tgtEl>
                                          <p:spTgt spid="17"/>
                                        </p:tgtEl>
                                      </p:cBhvr>
                                    </p:animEffect>
                                  </p:childTnLst>
                                </p:cTn>
                              </p:par>
                              <p:par>
                                <p:cTn id="28" presetID="10" presetClass="entr" presetSubtype="0" fill="hold" nodeType="withEffect">
                                  <p:stCondLst>
                                    <p:cond delay="0"/>
                                  </p:stCondLst>
                                  <p:childTnLst>
                                    <p:set>
                                      <p:cBhvr>
                                        <p:cTn id="29" dur="1" fill="hold">
                                          <p:stCondLst>
                                            <p:cond delay="0"/>
                                          </p:stCondLst>
                                        </p:cTn>
                                        <p:tgtEl>
                                          <p:spTgt spid="25"/>
                                        </p:tgtEl>
                                        <p:attrNameLst>
                                          <p:attrName>style.visibility</p:attrName>
                                        </p:attrNameLst>
                                      </p:cBhvr>
                                      <p:to>
                                        <p:strVal val="visible"/>
                                      </p:to>
                                    </p:set>
                                    <p:animEffect transition="in" filter="fade">
                                      <p:cBhvr>
                                        <p:cTn id="30" dur="500"/>
                                        <p:tgtEl>
                                          <p:spTgt spid="25"/>
                                        </p:tgtEl>
                                      </p:cBhvr>
                                    </p:animEffect>
                                  </p:childTnLst>
                                </p:cTn>
                              </p:par>
                              <p:par>
                                <p:cTn id="31" presetID="10" presetClass="entr" presetSubtype="0" fill="hold" nodeType="with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fade">
                                      <p:cBhvr>
                                        <p:cTn id="33" dur="500"/>
                                        <p:tgtEl>
                                          <p:spTgt spid="12"/>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5">
                                            <p:txEl>
                                              <p:pRg st="3" end="3"/>
                                            </p:txEl>
                                          </p:spTgt>
                                        </p:tgtEl>
                                        <p:attrNameLst>
                                          <p:attrName>style.visibility</p:attrName>
                                        </p:attrNameLst>
                                      </p:cBhvr>
                                      <p:to>
                                        <p:strVal val="visible"/>
                                      </p:to>
                                    </p:set>
                                    <p:animEffect transition="in" filter="fade">
                                      <p:cBhvr>
                                        <p:cTn id="36" dur="500"/>
                                        <p:tgtEl>
                                          <p:spTgt spid="15">
                                            <p:txEl>
                                              <p:pRg st="3" end="3"/>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5">
                                            <p:txEl>
                                              <p:pRg st="4" end="4"/>
                                            </p:txEl>
                                          </p:spTgt>
                                        </p:tgtEl>
                                        <p:attrNameLst>
                                          <p:attrName>style.visibility</p:attrName>
                                        </p:attrNameLst>
                                      </p:cBhvr>
                                      <p:to>
                                        <p:strVal val="visible"/>
                                      </p:to>
                                    </p:set>
                                    <p:animEffect transition="in" filter="fade">
                                      <p:cBhvr>
                                        <p:cTn id="39" dur="500"/>
                                        <p:tgtEl>
                                          <p:spTgt spid="15">
                                            <p:txEl>
                                              <p:pRg st="4" end="4"/>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5">
                                            <p:txEl>
                                              <p:pRg st="5" end="5"/>
                                            </p:txEl>
                                          </p:spTgt>
                                        </p:tgtEl>
                                        <p:attrNameLst>
                                          <p:attrName>style.visibility</p:attrName>
                                        </p:attrNameLst>
                                      </p:cBhvr>
                                      <p:to>
                                        <p:strVal val="visible"/>
                                      </p:to>
                                    </p:set>
                                    <p:animEffect transition="in" filter="fade">
                                      <p:cBhvr>
                                        <p:cTn id="42" dur="500"/>
                                        <p:tgtEl>
                                          <p:spTgt spid="1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uiExpand="1" build="p" bldLvl="2"/>
      <p:bldP spid="16" grpId="0"/>
      <p:bldP spid="1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object 3"/>
          <p:cNvSpPr/>
          <p:nvPr/>
        </p:nvSpPr>
        <p:spPr>
          <a:xfrm flipH="1">
            <a:off x="2423855" y="12526"/>
            <a:ext cx="68823" cy="814369"/>
          </a:xfrm>
          <a:custGeom>
            <a:avLst/>
            <a:gdLst/>
            <a:ahLst/>
            <a:cxnLst/>
            <a:rect l="l" t="t" r="r" b="b"/>
            <a:pathLst>
              <a:path h="533400">
                <a:moveTo>
                  <a:pt x="0" y="0"/>
                </a:moveTo>
                <a:lnTo>
                  <a:pt x="0" y="533400"/>
                </a:lnTo>
              </a:path>
            </a:pathLst>
          </a:custGeom>
          <a:ln w="28575">
            <a:solidFill>
              <a:srgbClr val="7F7F7F"/>
            </a:solidFill>
          </a:ln>
        </p:spPr>
        <p:txBody>
          <a:bodyPr wrap="square" lIns="0" tIns="0" rIns="0" bIns="0" rtlCol="0">
            <a:noAutofit/>
          </a:bodyPr>
          <a:lstStyle/>
          <a:p>
            <a:endParaRPr>
              <a:solidFill>
                <a:srgbClr val="595959"/>
              </a:solidFill>
            </a:endParaRPr>
          </a:p>
        </p:txBody>
      </p:sp>
      <p:sp>
        <p:nvSpPr>
          <p:cNvPr id="3" name="Slide Number Placeholder 2"/>
          <p:cNvSpPr>
            <a:spLocks noGrp="1"/>
          </p:cNvSpPr>
          <p:nvPr>
            <p:ph type="sldNum" sz="quarter" idx="10"/>
          </p:nvPr>
        </p:nvSpPr>
        <p:spPr/>
        <p:txBody>
          <a:bodyPr/>
          <a:lstStyle/>
          <a:p>
            <a:fld id="{569F3626-3701-49B0-836D-8CB2992CE193}" type="slidenum">
              <a:rPr lang="en-US" smtClean="0"/>
              <a:pPr/>
              <a:t>17</a:t>
            </a:fld>
            <a:endParaRPr lang="en-US"/>
          </a:p>
        </p:txBody>
      </p:sp>
      <p:sp>
        <p:nvSpPr>
          <p:cNvPr id="7" name="Rectangle 6"/>
          <p:cNvSpPr/>
          <p:nvPr/>
        </p:nvSpPr>
        <p:spPr>
          <a:xfrm>
            <a:off x="625933" y="1003223"/>
            <a:ext cx="7362367" cy="861774"/>
          </a:xfrm>
          <a:prstGeom prst="rect">
            <a:avLst/>
          </a:prstGeom>
        </p:spPr>
        <p:txBody>
          <a:bodyPr wrap="square">
            <a:spAutoFit/>
          </a:bodyPr>
          <a:lstStyle/>
          <a:p>
            <a:pPr marL="342900" indent="-342900" algn="l">
              <a:buFont typeface="Wingdings" panose="05000000000000000000" pitchFamily="2" charset="2"/>
              <a:buChar char="ü"/>
            </a:pPr>
            <a:r>
              <a:rPr lang="en-US" sz="2000" dirty="0" smtClean="0">
                <a:solidFill>
                  <a:srgbClr val="960000"/>
                </a:solidFill>
                <a:effectLst>
                  <a:outerShdw blurRad="38100" dist="38100" dir="2700000" algn="tl">
                    <a:srgbClr val="000000">
                      <a:alpha val="43137"/>
                    </a:srgbClr>
                  </a:outerShdw>
                </a:effectLst>
              </a:rPr>
              <a:t>Descriptor module</a:t>
            </a:r>
            <a:endParaRPr lang="en-US" sz="2000" dirty="0" smtClean="0">
              <a:solidFill>
                <a:schemeClr val="tx1">
                  <a:lumMod val="50000"/>
                </a:schemeClr>
              </a:solidFill>
              <a:effectLst>
                <a:outerShdw blurRad="38100" dist="38100" dir="2700000" algn="tl">
                  <a:srgbClr val="000000">
                    <a:alpha val="43137"/>
                  </a:srgbClr>
                </a:outerShdw>
              </a:effectLst>
            </a:endParaRPr>
          </a:p>
          <a:p>
            <a:pPr marL="800100" lvl="1" indent="-342900" algn="l">
              <a:buFont typeface="Wingdings" panose="05000000000000000000" pitchFamily="2" charset="2"/>
              <a:buChar char="§"/>
            </a:pPr>
            <a:r>
              <a:rPr lang="en-US" sz="2000" dirty="0" smtClean="0">
                <a:solidFill>
                  <a:srgbClr val="000000"/>
                </a:solidFill>
                <a:effectLst>
                  <a:outerShdw blurRad="38100" dist="38100" dir="2700000" algn="tl">
                    <a:srgbClr val="000000">
                      <a:alpha val="43137"/>
                    </a:srgbClr>
                  </a:outerShdw>
                </a:effectLst>
              </a:rPr>
              <a:t>Apply Gabor filter</a:t>
            </a:r>
          </a:p>
        </p:txBody>
      </p:sp>
      <p:grpSp>
        <p:nvGrpSpPr>
          <p:cNvPr id="6" name="Group 5"/>
          <p:cNvGrpSpPr/>
          <p:nvPr/>
        </p:nvGrpSpPr>
        <p:grpSpPr>
          <a:xfrm>
            <a:off x="267870" y="2142923"/>
            <a:ext cx="8665374" cy="4243361"/>
            <a:chOff x="267870" y="2142923"/>
            <a:chExt cx="8665374" cy="4243361"/>
          </a:xfrm>
        </p:grpSpPr>
        <p:pic>
          <p:nvPicPr>
            <p:cNvPr id="11" name="Picture 10"/>
            <p:cNvPicPr>
              <a:picLocks noChangeAspect="1"/>
            </p:cNvPicPr>
            <p:nvPr/>
          </p:nvPicPr>
          <p:blipFill>
            <a:blip r:embed="rId3"/>
            <a:stretch>
              <a:fillRect/>
            </a:stretch>
          </p:blipFill>
          <p:spPr>
            <a:xfrm>
              <a:off x="267870" y="3638700"/>
              <a:ext cx="1209553" cy="1168931"/>
            </a:xfrm>
            <a:prstGeom prst="rect">
              <a:avLst/>
            </a:prstGeom>
          </p:spPr>
        </p:pic>
        <p:cxnSp>
          <p:nvCxnSpPr>
            <p:cNvPr id="12" name="Straight Arrow Connector 11"/>
            <p:cNvCxnSpPr/>
            <p:nvPr/>
          </p:nvCxnSpPr>
          <p:spPr bwMode="auto">
            <a:xfrm flipV="1">
              <a:off x="1433908" y="4223165"/>
              <a:ext cx="689397" cy="1"/>
            </a:xfrm>
            <a:prstGeom prst="straightConnector1">
              <a:avLst/>
            </a:prstGeom>
            <a:ln w="76200">
              <a:headEnd type="none" w="med" len="med"/>
              <a:tailEnd type="triangle"/>
            </a:ln>
          </p:spPr>
          <p:style>
            <a:lnRef idx="3">
              <a:schemeClr val="accent4"/>
            </a:lnRef>
            <a:fillRef idx="0">
              <a:schemeClr val="accent4"/>
            </a:fillRef>
            <a:effectRef idx="2">
              <a:schemeClr val="accent4"/>
            </a:effectRef>
            <a:fontRef idx="minor">
              <a:schemeClr val="tx1"/>
            </a:fontRef>
          </p:style>
        </p:cxnSp>
        <p:pic>
          <p:nvPicPr>
            <p:cNvPr id="5" name="Picture 4"/>
            <p:cNvPicPr>
              <a:picLocks noChangeAspect="1"/>
            </p:cNvPicPr>
            <p:nvPr/>
          </p:nvPicPr>
          <p:blipFill>
            <a:blip r:embed="rId4"/>
            <a:stretch>
              <a:fillRect/>
            </a:stretch>
          </p:blipFill>
          <p:spPr>
            <a:xfrm>
              <a:off x="2050735" y="2142923"/>
              <a:ext cx="6882509" cy="4243361"/>
            </a:xfrm>
            <a:prstGeom prst="rect">
              <a:avLst/>
            </a:prstGeom>
          </p:spPr>
        </p:pic>
      </p:grpSp>
      <p:sp>
        <p:nvSpPr>
          <p:cNvPr id="13" name="TextBox 3"/>
          <p:cNvSpPr txBox="1">
            <a:spLocks noChangeArrowheads="1"/>
          </p:cNvSpPr>
          <p:nvPr/>
        </p:nvSpPr>
        <p:spPr bwMode="auto">
          <a:xfrm>
            <a:off x="319125" y="41236"/>
            <a:ext cx="2184703" cy="707886"/>
          </a:xfrm>
          <a:prstGeom prst="rect">
            <a:avLst/>
          </a:prstGeom>
          <a:noFill/>
          <a:ln w="9525">
            <a:noFill/>
            <a:miter lim="800000"/>
            <a:headEnd/>
            <a:tailEnd/>
          </a:ln>
        </p:spPr>
        <p:txBody>
          <a:bodyPr wrap="square">
            <a:spAutoFit/>
          </a:bodyPr>
          <a:lstStyle/>
          <a:p>
            <a:pPr algn="l"/>
            <a:r>
              <a:rPr lang="en-US" sz="2000" b="1" cap="small" spc="25" dirty="0" smtClean="0">
                <a:solidFill>
                  <a:srgbClr val="000000"/>
                </a:solidFill>
                <a:effectLst>
                  <a:outerShdw blurRad="38100" dist="38100" dir="2700000" algn="tl">
                    <a:srgbClr val="000000">
                      <a:alpha val="43137"/>
                    </a:srgbClr>
                  </a:outerShdw>
                </a:effectLst>
                <a:latin typeface="Times New Roman" panose="02020603050405020304" pitchFamily="18" charset="0"/>
                <a:ea typeface="SimSun" panose="02010600030101010101" pitchFamily="2" charset="-122"/>
                <a:cs typeface="Times New Roman" panose="02020603050405020304" pitchFamily="18" charset="0"/>
              </a:rPr>
              <a:t>Static gesture recognition</a:t>
            </a:r>
          </a:p>
        </p:txBody>
      </p:sp>
      <p:sp>
        <p:nvSpPr>
          <p:cNvPr id="16" name="TextBox 15"/>
          <p:cNvSpPr txBox="1"/>
          <p:nvPr/>
        </p:nvSpPr>
        <p:spPr>
          <a:xfrm>
            <a:off x="2503828" y="12526"/>
            <a:ext cx="1959191" cy="841256"/>
          </a:xfrm>
          <a:prstGeom prst="rect">
            <a:avLst/>
          </a:prstGeom>
          <a:noFill/>
        </p:spPr>
        <p:txBody>
          <a:bodyPr wrap="none" rtlCol="0">
            <a:spAutoFit/>
          </a:bodyPr>
          <a:lstStyle/>
          <a:p>
            <a:pPr marL="171450" indent="-171450" algn="l">
              <a:spcBef>
                <a:spcPts val="400"/>
              </a:spcBef>
              <a:buFont typeface="Arial" panose="020B0604020202020204" pitchFamily="34" charset="0"/>
              <a:buChar char="•"/>
            </a:pPr>
            <a:r>
              <a:rPr lang="en-US" sz="1400" dirty="0"/>
              <a:t>Software</a:t>
            </a:r>
            <a:r>
              <a:rPr lang="en-US" sz="1400" dirty="0">
                <a:solidFill>
                  <a:srgbClr val="000000"/>
                </a:solidFill>
                <a:effectLst>
                  <a:outerShdw blurRad="38100" dist="38100" dir="2700000" algn="tl">
                    <a:srgbClr val="000000">
                      <a:alpha val="43137"/>
                    </a:srgbClr>
                  </a:outerShdw>
                </a:effectLst>
              </a:rPr>
              <a:t> </a:t>
            </a:r>
            <a:r>
              <a:rPr lang="en-US" sz="1400" dirty="0" smtClean="0"/>
              <a:t>flow</a:t>
            </a:r>
            <a:endParaRPr lang="en-US" sz="1400" dirty="0"/>
          </a:p>
          <a:p>
            <a:pPr marL="171450" indent="-171450" algn="l">
              <a:spcBef>
                <a:spcPts val="400"/>
              </a:spcBef>
              <a:buFont typeface="Arial" panose="020B0604020202020204" pitchFamily="34" charset="0"/>
              <a:buChar char="•"/>
            </a:pPr>
            <a:r>
              <a:rPr lang="en-US" sz="1400" dirty="0" smtClean="0"/>
              <a:t>Pre-process module</a:t>
            </a:r>
          </a:p>
          <a:p>
            <a:pPr marL="171450" indent="-171450" algn="l">
              <a:spcBef>
                <a:spcPts val="400"/>
              </a:spcBef>
              <a:buFont typeface="Arial" panose="020B0604020202020204" pitchFamily="34" charset="0"/>
              <a:buChar char="•"/>
            </a:pPr>
            <a:r>
              <a:rPr lang="en-US" sz="1400" dirty="0">
                <a:solidFill>
                  <a:srgbClr val="000000"/>
                </a:solidFill>
                <a:effectLst>
                  <a:outerShdw blurRad="38100" dist="38100" dir="2700000" algn="tl">
                    <a:srgbClr val="000000">
                      <a:alpha val="43137"/>
                    </a:srgbClr>
                  </a:outerShdw>
                </a:effectLst>
              </a:rPr>
              <a:t>Descriptor module</a:t>
            </a:r>
          </a:p>
        </p:txBody>
      </p:sp>
      <p:sp>
        <p:nvSpPr>
          <p:cNvPr id="17" name="TextBox 16"/>
          <p:cNvSpPr txBox="1"/>
          <p:nvPr/>
        </p:nvSpPr>
        <p:spPr>
          <a:xfrm>
            <a:off x="4905184" y="18162"/>
            <a:ext cx="1731564" cy="574516"/>
          </a:xfrm>
          <a:prstGeom prst="rect">
            <a:avLst/>
          </a:prstGeom>
          <a:noFill/>
        </p:spPr>
        <p:txBody>
          <a:bodyPr wrap="none" rtlCol="0">
            <a:spAutoFit/>
          </a:bodyPr>
          <a:lstStyle/>
          <a:p>
            <a:pPr marL="171450" indent="-171450" algn="l">
              <a:spcBef>
                <a:spcPts val="400"/>
              </a:spcBef>
              <a:buFont typeface="Arial" panose="020B0604020202020204" pitchFamily="34" charset="0"/>
              <a:buChar char="•"/>
            </a:pPr>
            <a:r>
              <a:rPr lang="en-US" sz="1400" dirty="0"/>
              <a:t>Classifier module</a:t>
            </a:r>
          </a:p>
          <a:p>
            <a:pPr marL="171450" indent="-171450" algn="l">
              <a:spcBef>
                <a:spcPts val="400"/>
              </a:spcBef>
              <a:buFont typeface="Arial" panose="020B0604020202020204" pitchFamily="34" charset="0"/>
              <a:buChar char="•"/>
            </a:pPr>
            <a:r>
              <a:rPr lang="en-US" sz="1400" dirty="0" smtClean="0"/>
              <a:t>Results</a:t>
            </a:r>
            <a:endParaRPr lang="en-US" sz="1400" dirty="0"/>
          </a:p>
        </p:txBody>
      </p:sp>
    </p:spTree>
    <p:extLst>
      <p:ext uri="{BB962C8B-B14F-4D97-AF65-F5344CB8AC3E}">
        <p14:creationId xmlns:p14="http://schemas.microsoft.com/office/powerpoint/2010/main" val="1270481775"/>
      </p:ext>
    </p:extLst>
  </p:cSld>
  <p:clrMapOvr>
    <a:masterClrMapping/>
  </p:clrMapOvr>
  <mc:AlternateContent xmlns:mc="http://schemas.openxmlformats.org/markup-compatibility/2006" xmlns:p14="http://schemas.microsoft.com/office/powerpoint/2010/main">
    <mc:Choice Requires="p14">
      <p:transition spd="slow" p14:dur="2000" advTm="733"/>
    </mc:Choice>
    <mc:Fallback xmlns="">
      <p:transition spd="slow" advTm="73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animEffect transition="in" filter="fade">
                                      <p:cBhvr>
                                        <p:cTn id="7" dur="500"/>
                                        <p:tgtEl>
                                          <p:spTgt spid="7">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object 3"/>
          <p:cNvSpPr/>
          <p:nvPr/>
        </p:nvSpPr>
        <p:spPr>
          <a:xfrm flipH="1">
            <a:off x="2423855" y="12526"/>
            <a:ext cx="68823" cy="814369"/>
          </a:xfrm>
          <a:custGeom>
            <a:avLst/>
            <a:gdLst/>
            <a:ahLst/>
            <a:cxnLst/>
            <a:rect l="l" t="t" r="r" b="b"/>
            <a:pathLst>
              <a:path h="533400">
                <a:moveTo>
                  <a:pt x="0" y="0"/>
                </a:moveTo>
                <a:lnTo>
                  <a:pt x="0" y="533400"/>
                </a:lnTo>
              </a:path>
            </a:pathLst>
          </a:custGeom>
          <a:ln w="28575">
            <a:solidFill>
              <a:srgbClr val="7F7F7F"/>
            </a:solidFill>
          </a:ln>
        </p:spPr>
        <p:txBody>
          <a:bodyPr wrap="square" lIns="0" tIns="0" rIns="0" bIns="0" rtlCol="0">
            <a:noAutofit/>
          </a:bodyPr>
          <a:lstStyle/>
          <a:p>
            <a:endParaRPr>
              <a:solidFill>
                <a:srgbClr val="595959"/>
              </a:solidFill>
            </a:endParaRPr>
          </a:p>
        </p:txBody>
      </p:sp>
      <p:sp>
        <p:nvSpPr>
          <p:cNvPr id="3" name="Slide Number Placeholder 2"/>
          <p:cNvSpPr>
            <a:spLocks noGrp="1"/>
          </p:cNvSpPr>
          <p:nvPr>
            <p:ph type="sldNum" sz="quarter" idx="10"/>
          </p:nvPr>
        </p:nvSpPr>
        <p:spPr/>
        <p:txBody>
          <a:bodyPr/>
          <a:lstStyle/>
          <a:p>
            <a:fld id="{569F3626-3701-49B0-836D-8CB2992CE193}" type="slidenum">
              <a:rPr lang="en-US" smtClean="0"/>
              <a:pPr/>
              <a:t>18</a:t>
            </a:fld>
            <a:endParaRPr lang="en-US"/>
          </a:p>
        </p:txBody>
      </p:sp>
      <p:sp>
        <p:nvSpPr>
          <p:cNvPr id="13" name="Rectangle 12"/>
          <p:cNvSpPr/>
          <p:nvPr/>
        </p:nvSpPr>
        <p:spPr>
          <a:xfrm>
            <a:off x="708181" y="1430790"/>
            <a:ext cx="7362367" cy="3216265"/>
          </a:xfrm>
          <a:prstGeom prst="rect">
            <a:avLst/>
          </a:prstGeom>
        </p:spPr>
        <p:txBody>
          <a:bodyPr wrap="square">
            <a:spAutoFit/>
          </a:bodyPr>
          <a:lstStyle/>
          <a:p>
            <a:pPr marL="342900" indent="-342900" algn="l">
              <a:buFont typeface="Wingdings" panose="05000000000000000000" pitchFamily="2" charset="2"/>
              <a:buChar char="§"/>
            </a:pPr>
            <a:r>
              <a:rPr lang="en-US" sz="2000" dirty="0" smtClean="0">
                <a:solidFill>
                  <a:srgbClr val="000000"/>
                </a:solidFill>
                <a:effectLst>
                  <a:outerShdw blurRad="38100" dist="38100" dir="2700000" algn="tl">
                    <a:srgbClr val="000000">
                      <a:alpha val="43137"/>
                    </a:srgbClr>
                  </a:outerShdw>
                </a:effectLst>
              </a:rPr>
              <a:t>In training mode:</a:t>
            </a:r>
          </a:p>
          <a:p>
            <a:pPr marL="800100" lvl="1" indent="-342900" algn="l">
              <a:buFont typeface="Arial" panose="020B0604020202020204" pitchFamily="34" charset="0"/>
              <a:buChar char="•"/>
            </a:pPr>
            <a:r>
              <a:rPr lang="en-US" sz="1800" dirty="0"/>
              <a:t>Calculate Fisher’s Linear Discriminant </a:t>
            </a:r>
            <a:r>
              <a:rPr lang="en-US" sz="1800" dirty="0" smtClean="0"/>
              <a:t>(FLD) space</a:t>
            </a:r>
            <a:endParaRPr lang="en-US" sz="1800" dirty="0"/>
          </a:p>
          <a:p>
            <a:pPr marL="800100" lvl="1" indent="-342900" algn="l">
              <a:buFont typeface="Arial" panose="020B0604020202020204" pitchFamily="34" charset="0"/>
              <a:buChar char="•"/>
            </a:pPr>
            <a:r>
              <a:rPr lang="en-US" sz="1800" dirty="0" smtClean="0"/>
              <a:t>Output: the FLD space &amp; feature </a:t>
            </a:r>
            <a:r>
              <a:rPr lang="en-US" sz="1800" dirty="0"/>
              <a:t>vectors with dimension </a:t>
            </a:r>
            <a:r>
              <a:rPr lang="en-US" sz="1800" dirty="0" smtClean="0"/>
              <a:t>reduced of all training gestures</a:t>
            </a:r>
            <a:endParaRPr lang="en-US" sz="1800" dirty="0"/>
          </a:p>
          <a:p>
            <a:pPr lvl="1" algn="l"/>
            <a:endParaRPr lang="en-US" sz="1800" dirty="0">
              <a:effectLst>
                <a:outerShdw blurRad="38100" dist="38100" dir="2700000" algn="tl">
                  <a:srgbClr val="000000">
                    <a:alpha val="43137"/>
                  </a:srgbClr>
                </a:outerShdw>
              </a:effectLst>
            </a:endParaRPr>
          </a:p>
          <a:p>
            <a:pPr marL="342900" indent="-342900" algn="l">
              <a:buFont typeface="Wingdings" panose="05000000000000000000" pitchFamily="2" charset="2"/>
              <a:buChar char="§"/>
            </a:pPr>
            <a:r>
              <a:rPr lang="en-US" sz="2000" dirty="0" smtClean="0">
                <a:solidFill>
                  <a:srgbClr val="000000"/>
                </a:solidFill>
                <a:effectLst>
                  <a:outerShdw blurRad="38100" dist="38100" dir="2700000" algn="tl">
                    <a:srgbClr val="000000">
                      <a:alpha val="43137"/>
                    </a:srgbClr>
                  </a:outerShdw>
                </a:effectLst>
              </a:rPr>
              <a:t>In recognizing mode: </a:t>
            </a:r>
          </a:p>
          <a:p>
            <a:pPr marL="800100" lvl="1" indent="-342900" algn="l">
              <a:buFont typeface="Arial" panose="020B0604020202020204" pitchFamily="34" charset="0"/>
              <a:buChar char="•"/>
            </a:pPr>
            <a:r>
              <a:rPr lang="en-US" sz="1800" dirty="0" smtClean="0"/>
              <a:t>Project into FLD space</a:t>
            </a:r>
          </a:p>
          <a:p>
            <a:pPr marL="800100" lvl="1" indent="-342900" algn="l">
              <a:buFont typeface="Arial" panose="020B0604020202020204" pitchFamily="34" charset="0"/>
              <a:buChar char="•"/>
            </a:pPr>
            <a:r>
              <a:rPr lang="en-US" sz="1800" dirty="0" smtClean="0"/>
              <a:t>Output: feature vector with dimension reduced</a:t>
            </a:r>
          </a:p>
        </p:txBody>
      </p:sp>
      <p:sp>
        <p:nvSpPr>
          <p:cNvPr id="9" name="TextBox 3"/>
          <p:cNvSpPr txBox="1">
            <a:spLocks noChangeArrowheads="1"/>
          </p:cNvSpPr>
          <p:nvPr/>
        </p:nvSpPr>
        <p:spPr bwMode="auto">
          <a:xfrm>
            <a:off x="319125" y="41236"/>
            <a:ext cx="2184703" cy="707886"/>
          </a:xfrm>
          <a:prstGeom prst="rect">
            <a:avLst/>
          </a:prstGeom>
          <a:noFill/>
          <a:ln w="9525">
            <a:noFill/>
            <a:miter lim="800000"/>
            <a:headEnd/>
            <a:tailEnd/>
          </a:ln>
        </p:spPr>
        <p:txBody>
          <a:bodyPr wrap="square">
            <a:spAutoFit/>
          </a:bodyPr>
          <a:lstStyle/>
          <a:p>
            <a:pPr algn="l"/>
            <a:r>
              <a:rPr lang="en-US" sz="2000" b="1" cap="small" spc="25" dirty="0" smtClean="0">
                <a:solidFill>
                  <a:srgbClr val="000000"/>
                </a:solidFill>
                <a:effectLst>
                  <a:outerShdw blurRad="38100" dist="38100" dir="2700000" algn="tl">
                    <a:srgbClr val="000000">
                      <a:alpha val="43137"/>
                    </a:srgbClr>
                  </a:outerShdw>
                </a:effectLst>
                <a:latin typeface="Times New Roman" panose="02020603050405020304" pitchFamily="18" charset="0"/>
                <a:ea typeface="SimSun" panose="02010600030101010101" pitchFamily="2" charset="-122"/>
                <a:cs typeface="Times New Roman" panose="02020603050405020304" pitchFamily="18" charset="0"/>
              </a:rPr>
              <a:t>Static gesture recognition</a:t>
            </a:r>
          </a:p>
        </p:txBody>
      </p:sp>
      <p:sp>
        <p:nvSpPr>
          <p:cNvPr id="12" name="TextBox 11"/>
          <p:cNvSpPr txBox="1"/>
          <p:nvPr/>
        </p:nvSpPr>
        <p:spPr>
          <a:xfrm>
            <a:off x="2503828" y="12526"/>
            <a:ext cx="1959191" cy="841256"/>
          </a:xfrm>
          <a:prstGeom prst="rect">
            <a:avLst/>
          </a:prstGeom>
          <a:noFill/>
        </p:spPr>
        <p:txBody>
          <a:bodyPr wrap="none" rtlCol="0">
            <a:spAutoFit/>
          </a:bodyPr>
          <a:lstStyle/>
          <a:p>
            <a:pPr marL="171450" indent="-171450" algn="l">
              <a:spcBef>
                <a:spcPts val="400"/>
              </a:spcBef>
              <a:buFont typeface="Arial" panose="020B0604020202020204" pitchFamily="34" charset="0"/>
              <a:buChar char="•"/>
            </a:pPr>
            <a:r>
              <a:rPr lang="en-US" sz="1400" dirty="0"/>
              <a:t>Software</a:t>
            </a:r>
            <a:r>
              <a:rPr lang="en-US" sz="1400" dirty="0">
                <a:solidFill>
                  <a:srgbClr val="000000"/>
                </a:solidFill>
                <a:effectLst>
                  <a:outerShdw blurRad="38100" dist="38100" dir="2700000" algn="tl">
                    <a:srgbClr val="000000">
                      <a:alpha val="43137"/>
                    </a:srgbClr>
                  </a:outerShdw>
                </a:effectLst>
              </a:rPr>
              <a:t> </a:t>
            </a:r>
            <a:r>
              <a:rPr lang="en-US" sz="1400" dirty="0" smtClean="0"/>
              <a:t>flow</a:t>
            </a:r>
            <a:endParaRPr lang="en-US" sz="1400" dirty="0"/>
          </a:p>
          <a:p>
            <a:pPr marL="171450" indent="-171450" algn="l">
              <a:spcBef>
                <a:spcPts val="400"/>
              </a:spcBef>
              <a:buFont typeface="Arial" panose="020B0604020202020204" pitchFamily="34" charset="0"/>
              <a:buChar char="•"/>
            </a:pPr>
            <a:r>
              <a:rPr lang="en-US" sz="1400" dirty="0" smtClean="0"/>
              <a:t>Pre-process module</a:t>
            </a:r>
          </a:p>
          <a:p>
            <a:pPr marL="171450" indent="-171450" algn="l">
              <a:spcBef>
                <a:spcPts val="400"/>
              </a:spcBef>
              <a:buFont typeface="Arial" panose="020B0604020202020204" pitchFamily="34" charset="0"/>
              <a:buChar char="•"/>
            </a:pPr>
            <a:r>
              <a:rPr lang="en-US" sz="1400" dirty="0">
                <a:solidFill>
                  <a:srgbClr val="000000"/>
                </a:solidFill>
                <a:effectLst>
                  <a:outerShdw blurRad="38100" dist="38100" dir="2700000" algn="tl">
                    <a:srgbClr val="000000">
                      <a:alpha val="43137"/>
                    </a:srgbClr>
                  </a:outerShdw>
                </a:effectLst>
              </a:rPr>
              <a:t>Descriptor module</a:t>
            </a:r>
          </a:p>
        </p:txBody>
      </p:sp>
      <p:sp>
        <p:nvSpPr>
          <p:cNvPr id="14" name="TextBox 13"/>
          <p:cNvSpPr txBox="1"/>
          <p:nvPr/>
        </p:nvSpPr>
        <p:spPr>
          <a:xfrm>
            <a:off x="4905184" y="18162"/>
            <a:ext cx="1731564" cy="574516"/>
          </a:xfrm>
          <a:prstGeom prst="rect">
            <a:avLst/>
          </a:prstGeom>
          <a:noFill/>
        </p:spPr>
        <p:txBody>
          <a:bodyPr wrap="none" rtlCol="0">
            <a:spAutoFit/>
          </a:bodyPr>
          <a:lstStyle/>
          <a:p>
            <a:pPr marL="171450" indent="-171450" algn="l">
              <a:spcBef>
                <a:spcPts val="400"/>
              </a:spcBef>
              <a:buFont typeface="Arial" panose="020B0604020202020204" pitchFamily="34" charset="0"/>
              <a:buChar char="•"/>
            </a:pPr>
            <a:r>
              <a:rPr lang="en-US" sz="1400" dirty="0"/>
              <a:t>Classifier module</a:t>
            </a:r>
          </a:p>
          <a:p>
            <a:pPr marL="171450" indent="-171450" algn="l">
              <a:spcBef>
                <a:spcPts val="400"/>
              </a:spcBef>
              <a:buFont typeface="Arial" panose="020B0604020202020204" pitchFamily="34" charset="0"/>
              <a:buChar char="•"/>
            </a:pPr>
            <a:r>
              <a:rPr lang="en-US" sz="1400" dirty="0" smtClean="0"/>
              <a:t>Results</a:t>
            </a:r>
            <a:endParaRPr lang="en-US" sz="1400" dirty="0"/>
          </a:p>
        </p:txBody>
      </p:sp>
    </p:spTree>
    <p:extLst>
      <p:ext uri="{BB962C8B-B14F-4D97-AF65-F5344CB8AC3E}">
        <p14:creationId xmlns:p14="http://schemas.microsoft.com/office/powerpoint/2010/main" val="175092610"/>
      </p:ext>
    </p:extLst>
  </p:cSld>
  <p:clrMapOvr>
    <a:masterClrMapping/>
  </p:clrMapOvr>
  <mc:AlternateContent xmlns:mc="http://schemas.openxmlformats.org/markup-compatibility/2006" xmlns:p14="http://schemas.microsoft.com/office/powerpoint/2010/main">
    <mc:Choice Requires="p14">
      <p:transition spd="slow" p14:dur="2000" advTm="733"/>
    </mc:Choice>
    <mc:Fallback xmlns="">
      <p:transition spd="slow" advTm="73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fade">
                                      <p:cBhvr>
                                        <p:cTn id="7" dur="500"/>
                                        <p:tgtEl>
                                          <p:spTgt spid="1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3">
                                            <p:txEl>
                                              <p:pRg st="1" end="1"/>
                                            </p:txEl>
                                          </p:spTgt>
                                        </p:tgtEl>
                                        <p:attrNameLst>
                                          <p:attrName>style.visibility</p:attrName>
                                        </p:attrNameLst>
                                      </p:cBhvr>
                                      <p:to>
                                        <p:strVal val="visible"/>
                                      </p:to>
                                    </p:set>
                                    <p:animEffect transition="in" filter="fade">
                                      <p:cBhvr>
                                        <p:cTn id="10" dur="500"/>
                                        <p:tgtEl>
                                          <p:spTgt spid="1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3">
                                            <p:txEl>
                                              <p:pRg st="2" end="2"/>
                                            </p:txEl>
                                          </p:spTgt>
                                        </p:tgtEl>
                                        <p:attrNameLst>
                                          <p:attrName>style.visibility</p:attrName>
                                        </p:attrNameLst>
                                      </p:cBhvr>
                                      <p:to>
                                        <p:strVal val="visible"/>
                                      </p:to>
                                    </p:set>
                                    <p:animEffect transition="in" filter="fade">
                                      <p:cBhvr>
                                        <p:cTn id="13" dur="500"/>
                                        <p:tgtEl>
                                          <p:spTgt spid="1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3">
                                            <p:txEl>
                                              <p:pRg st="4" end="4"/>
                                            </p:txEl>
                                          </p:spTgt>
                                        </p:tgtEl>
                                        <p:attrNameLst>
                                          <p:attrName>style.visibility</p:attrName>
                                        </p:attrNameLst>
                                      </p:cBhvr>
                                      <p:to>
                                        <p:strVal val="visible"/>
                                      </p:to>
                                    </p:set>
                                    <p:animEffect transition="in" filter="fade">
                                      <p:cBhvr>
                                        <p:cTn id="18" dur="500"/>
                                        <p:tgtEl>
                                          <p:spTgt spid="13">
                                            <p:txEl>
                                              <p:pRg st="4" end="4"/>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13">
                                            <p:txEl>
                                              <p:pRg st="5" end="5"/>
                                            </p:txEl>
                                          </p:spTgt>
                                        </p:tgtEl>
                                        <p:attrNameLst>
                                          <p:attrName>style.visibility</p:attrName>
                                        </p:attrNameLst>
                                      </p:cBhvr>
                                      <p:to>
                                        <p:strVal val="visible"/>
                                      </p:to>
                                    </p:set>
                                    <p:animEffect transition="in" filter="fade">
                                      <p:cBhvr>
                                        <p:cTn id="21" dur="500"/>
                                        <p:tgtEl>
                                          <p:spTgt spid="13">
                                            <p:txEl>
                                              <p:pRg st="5" end="5"/>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13">
                                            <p:txEl>
                                              <p:pRg st="6" end="6"/>
                                            </p:txEl>
                                          </p:spTgt>
                                        </p:tgtEl>
                                        <p:attrNameLst>
                                          <p:attrName>style.visibility</p:attrName>
                                        </p:attrNameLst>
                                      </p:cBhvr>
                                      <p:to>
                                        <p:strVal val="visible"/>
                                      </p:to>
                                    </p:set>
                                    <p:animEffect transition="in" filter="fade">
                                      <p:cBhvr>
                                        <p:cTn id="24" dur="500"/>
                                        <p:tgtEl>
                                          <p:spTgt spid="1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object 3"/>
          <p:cNvSpPr/>
          <p:nvPr/>
        </p:nvSpPr>
        <p:spPr>
          <a:xfrm flipH="1">
            <a:off x="2423855" y="12526"/>
            <a:ext cx="68823" cy="814369"/>
          </a:xfrm>
          <a:custGeom>
            <a:avLst/>
            <a:gdLst/>
            <a:ahLst/>
            <a:cxnLst/>
            <a:rect l="l" t="t" r="r" b="b"/>
            <a:pathLst>
              <a:path h="533400">
                <a:moveTo>
                  <a:pt x="0" y="0"/>
                </a:moveTo>
                <a:lnTo>
                  <a:pt x="0" y="533400"/>
                </a:lnTo>
              </a:path>
            </a:pathLst>
          </a:custGeom>
          <a:ln w="28575">
            <a:solidFill>
              <a:srgbClr val="7F7F7F"/>
            </a:solidFill>
          </a:ln>
        </p:spPr>
        <p:txBody>
          <a:bodyPr wrap="square" lIns="0" tIns="0" rIns="0" bIns="0" rtlCol="0">
            <a:noAutofit/>
          </a:bodyPr>
          <a:lstStyle/>
          <a:p>
            <a:endParaRPr>
              <a:solidFill>
                <a:srgbClr val="595959"/>
              </a:solidFill>
            </a:endParaRPr>
          </a:p>
        </p:txBody>
      </p:sp>
      <p:sp>
        <p:nvSpPr>
          <p:cNvPr id="3" name="Slide Number Placeholder 2"/>
          <p:cNvSpPr>
            <a:spLocks noGrp="1"/>
          </p:cNvSpPr>
          <p:nvPr>
            <p:ph type="sldNum" sz="quarter" idx="10"/>
          </p:nvPr>
        </p:nvSpPr>
        <p:spPr/>
        <p:txBody>
          <a:bodyPr/>
          <a:lstStyle/>
          <a:p>
            <a:fld id="{569F3626-3701-49B0-836D-8CB2992CE193}" type="slidenum">
              <a:rPr lang="en-US" smtClean="0"/>
              <a:pPr/>
              <a:t>19</a:t>
            </a:fld>
            <a:endParaRPr lang="en-US"/>
          </a:p>
        </p:txBody>
      </p:sp>
      <p:sp>
        <p:nvSpPr>
          <p:cNvPr id="2" name="Rectangle 2"/>
          <p:cNvSpPr>
            <a:spLocks noChangeArrowheads="1"/>
          </p:cNvSpPr>
          <p:nvPr/>
        </p:nvSpPr>
        <p:spPr bwMode="auto">
          <a:xfrm>
            <a:off x="2705100" y="40005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5" name="Object 4"/>
          <p:cNvGraphicFramePr>
            <a:graphicFrameLocks noChangeAspect="1"/>
          </p:cNvGraphicFramePr>
          <p:nvPr>
            <p:extLst>
              <p:ext uri="{D42A27DB-BD31-4B8C-83A1-F6EECF244321}">
                <p14:modId xmlns:p14="http://schemas.microsoft.com/office/powerpoint/2010/main" val="3311146887"/>
              </p:ext>
            </p:extLst>
          </p:nvPr>
        </p:nvGraphicFramePr>
        <p:xfrm>
          <a:off x="515758" y="1745098"/>
          <a:ext cx="8507194" cy="1290637"/>
        </p:xfrm>
        <a:graphic>
          <a:graphicData uri="http://schemas.openxmlformats.org/presentationml/2006/ole">
            <mc:AlternateContent xmlns:mc="http://schemas.openxmlformats.org/markup-compatibility/2006">
              <mc:Choice xmlns:v="urn:schemas-microsoft-com:vml" Requires="v">
                <p:oleObj spid="_x0000_s14594" name="Equation" r:id="rId4" imgW="4927320" imgH="711000" progId="Equation.DSMT4">
                  <p:embed/>
                </p:oleObj>
              </mc:Choice>
              <mc:Fallback>
                <p:oleObj name="Equation" r:id="rId4" imgW="4927320" imgH="711000" progId="Equation.DSMT4">
                  <p:embed/>
                  <p:pic>
                    <p:nvPicPr>
                      <p:cNvPr id="0" name="Object 1"/>
                      <p:cNvPicPr>
                        <a:picLocks noChangeAspect="1" noChangeArrowheads="1"/>
                      </p:cNvPicPr>
                      <p:nvPr/>
                    </p:nvPicPr>
                    <p:blipFill>
                      <a:blip r:embed="rId5"/>
                      <a:srcRect/>
                      <a:stretch>
                        <a:fillRect/>
                      </a:stretch>
                    </p:blipFill>
                    <p:spPr bwMode="auto">
                      <a:xfrm>
                        <a:off x="515758" y="1745098"/>
                        <a:ext cx="8507194" cy="1290637"/>
                      </a:xfrm>
                      <a:prstGeom prst="rect">
                        <a:avLst/>
                      </a:prstGeom>
                      <a:noFill/>
                    </p:spPr>
                  </p:pic>
                </p:oleObj>
              </mc:Fallback>
            </mc:AlternateContent>
          </a:graphicData>
        </a:graphic>
      </p:graphicFrame>
      <p:sp>
        <p:nvSpPr>
          <p:cNvPr id="10" name="Rectangle 9"/>
          <p:cNvSpPr/>
          <p:nvPr/>
        </p:nvSpPr>
        <p:spPr>
          <a:xfrm>
            <a:off x="702132" y="3569613"/>
            <a:ext cx="7362367" cy="861774"/>
          </a:xfrm>
          <a:prstGeom prst="rect">
            <a:avLst/>
          </a:prstGeom>
        </p:spPr>
        <p:txBody>
          <a:bodyPr wrap="square">
            <a:spAutoFit/>
          </a:bodyPr>
          <a:lstStyle/>
          <a:p>
            <a:pPr marL="342900" indent="-342900" algn="l">
              <a:buFont typeface="Wingdings" panose="05000000000000000000" pitchFamily="2" charset="2"/>
              <a:buChar char="§"/>
            </a:pPr>
            <a:r>
              <a:rPr lang="en-US" sz="2000" dirty="0" smtClean="0">
                <a:solidFill>
                  <a:srgbClr val="000000"/>
                </a:solidFill>
                <a:effectLst>
                  <a:outerShdw blurRad="38100" dist="38100" dir="2700000" algn="tl">
                    <a:srgbClr val="000000">
                      <a:alpha val="43137"/>
                    </a:srgbClr>
                  </a:outerShdw>
                </a:effectLst>
              </a:rPr>
              <a:t>Find the cosine distance</a:t>
            </a:r>
          </a:p>
          <a:p>
            <a:pPr marL="342900" indent="-342900" algn="l">
              <a:buFont typeface="Wingdings" panose="05000000000000000000" pitchFamily="2" charset="2"/>
              <a:buChar char="§"/>
            </a:pPr>
            <a:r>
              <a:rPr lang="en-US" sz="2000" dirty="0" smtClean="0">
                <a:solidFill>
                  <a:srgbClr val="000000"/>
                </a:solidFill>
                <a:effectLst>
                  <a:outerShdw blurRad="38100" dist="38100" dir="2700000" algn="tl">
                    <a:srgbClr val="000000">
                      <a:alpha val="43137"/>
                    </a:srgbClr>
                  </a:outerShdw>
                </a:effectLst>
              </a:rPr>
              <a:t>The minimum distance is the most similar hand-gesture</a:t>
            </a:r>
          </a:p>
        </p:txBody>
      </p:sp>
      <p:sp>
        <p:nvSpPr>
          <p:cNvPr id="11" name="Rectangle 10"/>
          <p:cNvSpPr/>
          <p:nvPr/>
        </p:nvSpPr>
        <p:spPr>
          <a:xfrm>
            <a:off x="702132" y="955681"/>
            <a:ext cx="7362367" cy="400110"/>
          </a:xfrm>
          <a:prstGeom prst="rect">
            <a:avLst/>
          </a:prstGeom>
        </p:spPr>
        <p:txBody>
          <a:bodyPr wrap="square">
            <a:spAutoFit/>
          </a:bodyPr>
          <a:lstStyle/>
          <a:p>
            <a:pPr marL="342900" indent="-342900" algn="l">
              <a:buFont typeface="Wingdings" panose="05000000000000000000" pitchFamily="2" charset="2"/>
              <a:buChar char="ü"/>
            </a:pPr>
            <a:r>
              <a:rPr lang="en-US" sz="2000" dirty="0" smtClean="0">
                <a:solidFill>
                  <a:srgbClr val="C00000"/>
                </a:solidFill>
                <a:effectLst>
                  <a:outerShdw blurRad="38100" dist="38100" dir="2700000" algn="tl">
                    <a:srgbClr val="000000">
                      <a:alpha val="43137"/>
                    </a:srgbClr>
                  </a:outerShdw>
                </a:effectLst>
              </a:rPr>
              <a:t>Classifier module</a:t>
            </a:r>
          </a:p>
        </p:txBody>
      </p:sp>
      <p:sp>
        <p:nvSpPr>
          <p:cNvPr id="12" name="TextBox 3"/>
          <p:cNvSpPr txBox="1">
            <a:spLocks noChangeArrowheads="1"/>
          </p:cNvSpPr>
          <p:nvPr/>
        </p:nvSpPr>
        <p:spPr bwMode="auto">
          <a:xfrm>
            <a:off x="319125" y="41236"/>
            <a:ext cx="2184703" cy="707886"/>
          </a:xfrm>
          <a:prstGeom prst="rect">
            <a:avLst/>
          </a:prstGeom>
          <a:noFill/>
          <a:ln w="9525">
            <a:noFill/>
            <a:miter lim="800000"/>
            <a:headEnd/>
            <a:tailEnd/>
          </a:ln>
        </p:spPr>
        <p:txBody>
          <a:bodyPr wrap="square">
            <a:spAutoFit/>
          </a:bodyPr>
          <a:lstStyle/>
          <a:p>
            <a:pPr algn="l"/>
            <a:r>
              <a:rPr lang="en-US" sz="2000" b="1" cap="small" spc="25" dirty="0" smtClean="0">
                <a:solidFill>
                  <a:srgbClr val="000000"/>
                </a:solidFill>
                <a:effectLst>
                  <a:outerShdw blurRad="38100" dist="38100" dir="2700000" algn="tl">
                    <a:srgbClr val="000000">
                      <a:alpha val="43137"/>
                    </a:srgbClr>
                  </a:outerShdw>
                </a:effectLst>
                <a:latin typeface="Times New Roman" panose="02020603050405020304" pitchFamily="18" charset="0"/>
                <a:ea typeface="SimSun" panose="02010600030101010101" pitchFamily="2" charset="-122"/>
                <a:cs typeface="Times New Roman" panose="02020603050405020304" pitchFamily="18" charset="0"/>
              </a:rPr>
              <a:t>Static gesture recognition</a:t>
            </a:r>
          </a:p>
        </p:txBody>
      </p:sp>
      <p:sp>
        <p:nvSpPr>
          <p:cNvPr id="15" name="TextBox 14"/>
          <p:cNvSpPr txBox="1"/>
          <p:nvPr/>
        </p:nvSpPr>
        <p:spPr>
          <a:xfrm>
            <a:off x="2503828" y="12526"/>
            <a:ext cx="1959191" cy="841256"/>
          </a:xfrm>
          <a:prstGeom prst="rect">
            <a:avLst/>
          </a:prstGeom>
          <a:noFill/>
        </p:spPr>
        <p:txBody>
          <a:bodyPr wrap="none" rtlCol="0">
            <a:spAutoFit/>
          </a:bodyPr>
          <a:lstStyle/>
          <a:p>
            <a:pPr marL="171450" indent="-171450" algn="l">
              <a:spcBef>
                <a:spcPts val="400"/>
              </a:spcBef>
              <a:buFont typeface="Arial" panose="020B0604020202020204" pitchFamily="34" charset="0"/>
              <a:buChar char="•"/>
            </a:pPr>
            <a:r>
              <a:rPr lang="en-US" sz="1400" dirty="0"/>
              <a:t>Software</a:t>
            </a:r>
            <a:r>
              <a:rPr lang="en-US" sz="1400" dirty="0">
                <a:solidFill>
                  <a:srgbClr val="000000"/>
                </a:solidFill>
                <a:effectLst>
                  <a:outerShdw blurRad="38100" dist="38100" dir="2700000" algn="tl">
                    <a:srgbClr val="000000">
                      <a:alpha val="43137"/>
                    </a:srgbClr>
                  </a:outerShdw>
                </a:effectLst>
              </a:rPr>
              <a:t> </a:t>
            </a:r>
            <a:r>
              <a:rPr lang="en-US" sz="1400" dirty="0" smtClean="0"/>
              <a:t>flow</a:t>
            </a:r>
            <a:endParaRPr lang="en-US" sz="1400" dirty="0"/>
          </a:p>
          <a:p>
            <a:pPr marL="171450" indent="-171450" algn="l">
              <a:spcBef>
                <a:spcPts val="400"/>
              </a:spcBef>
              <a:buFont typeface="Arial" panose="020B0604020202020204" pitchFamily="34" charset="0"/>
              <a:buChar char="•"/>
            </a:pPr>
            <a:r>
              <a:rPr lang="en-US" sz="1400" dirty="0" smtClean="0"/>
              <a:t>Pre-process module</a:t>
            </a:r>
          </a:p>
          <a:p>
            <a:pPr marL="171450" indent="-171450" algn="l">
              <a:spcBef>
                <a:spcPts val="400"/>
              </a:spcBef>
              <a:buFont typeface="Arial" panose="020B0604020202020204" pitchFamily="34" charset="0"/>
              <a:buChar char="•"/>
            </a:pPr>
            <a:r>
              <a:rPr lang="en-US" sz="1400" dirty="0"/>
              <a:t>Descriptor module</a:t>
            </a:r>
          </a:p>
        </p:txBody>
      </p:sp>
      <p:sp>
        <p:nvSpPr>
          <p:cNvPr id="16" name="TextBox 15"/>
          <p:cNvSpPr txBox="1"/>
          <p:nvPr/>
        </p:nvSpPr>
        <p:spPr>
          <a:xfrm>
            <a:off x="4905184" y="18162"/>
            <a:ext cx="1731564" cy="574516"/>
          </a:xfrm>
          <a:prstGeom prst="rect">
            <a:avLst/>
          </a:prstGeom>
          <a:noFill/>
        </p:spPr>
        <p:txBody>
          <a:bodyPr wrap="none" rtlCol="0">
            <a:spAutoFit/>
          </a:bodyPr>
          <a:lstStyle/>
          <a:p>
            <a:pPr marL="171450" indent="-171450" algn="l">
              <a:spcBef>
                <a:spcPts val="400"/>
              </a:spcBef>
              <a:buFont typeface="Arial" panose="020B0604020202020204" pitchFamily="34" charset="0"/>
              <a:buChar char="•"/>
            </a:pPr>
            <a:r>
              <a:rPr lang="en-US" sz="1400" dirty="0">
                <a:solidFill>
                  <a:srgbClr val="000000"/>
                </a:solidFill>
                <a:effectLst>
                  <a:outerShdw blurRad="38100" dist="38100" dir="2700000" algn="tl">
                    <a:srgbClr val="000000">
                      <a:alpha val="43137"/>
                    </a:srgbClr>
                  </a:outerShdw>
                </a:effectLst>
              </a:rPr>
              <a:t>Classifier module</a:t>
            </a:r>
          </a:p>
          <a:p>
            <a:pPr marL="171450" indent="-171450" algn="l">
              <a:spcBef>
                <a:spcPts val="400"/>
              </a:spcBef>
              <a:buFont typeface="Arial" panose="020B0604020202020204" pitchFamily="34" charset="0"/>
              <a:buChar char="•"/>
            </a:pPr>
            <a:r>
              <a:rPr lang="en-US" sz="1400" dirty="0" smtClean="0"/>
              <a:t>Results</a:t>
            </a:r>
            <a:endParaRPr lang="en-US" sz="1400" dirty="0"/>
          </a:p>
        </p:txBody>
      </p:sp>
    </p:spTree>
    <p:extLst>
      <p:ext uri="{BB962C8B-B14F-4D97-AF65-F5344CB8AC3E}">
        <p14:creationId xmlns:p14="http://schemas.microsoft.com/office/powerpoint/2010/main" val="3516340010"/>
      </p:ext>
    </p:extLst>
  </p:cSld>
  <p:clrMapOvr>
    <a:masterClrMapping/>
  </p:clrMapOvr>
  <mc:AlternateContent xmlns:mc="http://schemas.openxmlformats.org/markup-compatibility/2006" xmlns:p14="http://schemas.microsoft.com/office/powerpoint/2010/main">
    <mc:Choice Requires="p14">
      <p:transition spd="slow" p14:dur="2000" advTm="733"/>
    </mc:Choice>
    <mc:Fallback xmlns="">
      <p:transition spd="slow" advTm="73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1413224" y="1442104"/>
            <a:ext cx="4698154" cy="709191"/>
            <a:chOff x="1413224" y="1442104"/>
            <a:chExt cx="4698154" cy="709191"/>
          </a:xfrm>
        </p:grpSpPr>
        <p:sp>
          <p:nvSpPr>
            <p:cNvPr id="16" name="Rounded Rectangle 15"/>
            <p:cNvSpPr/>
            <p:nvPr/>
          </p:nvSpPr>
          <p:spPr bwMode="auto">
            <a:xfrm>
              <a:off x="1413224" y="1489802"/>
              <a:ext cx="554806" cy="584776"/>
            </a:xfrm>
            <a:prstGeom prst="roundRect">
              <a:avLst/>
            </a:prstGeom>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200" b="0" i="0" u="none" strike="noStrike" cap="none" normalizeH="0" baseline="0" smtClean="0">
                <a:ln>
                  <a:noFill/>
                </a:ln>
                <a:solidFill>
                  <a:schemeClr val="tx1"/>
                </a:solidFill>
                <a:effectLst/>
                <a:latin typeface="Arial" charset="0"/>
              </a:endParaRPr>
            </a:p>
          </p:txBody>
        </p:sp>
        <p:sp>
          <p:nvSpPr>
            <p:cNvPr id="7" name="Line 63"/>
            <p:cNvSpPr>
              <a:spLocks noChangeShapeType="1"/>
            </p:cNvSpPr>
            <p:nvPr/>
          </p:nvSpPr>
          <p:spPr bwMode="auto">
            <a:xfrm rot="5400000">
              <a:off x="3771052" y="-189031"/>
              <a:ext cx="1305" cy="4679347"/>
            </a:xfrm>
            <a:prstGeom prst="line">
              <a:avLst/>
            </a:prstGeom>
            <a:noFill/>
            <a:ln w="3175">
              <a:solidFill>
                <a:schemeClr val="tx2"/>
              </a:solidFill>
              <a:prstDash val="dash"/>
              <a:round/>
              <a:headEnd/>
              <a:tailEnd/>
            </a:ln>
            <a:effectLst/>
          </p:spPr>
          <p:txBody>
            <a:bodyPr wrap="none"/>
            <a:lstStyle/>
            <a:p>
              <a:endParaRPr lang="en-US"/>
            </a:p>
          </p:txBody>
        </p:sp>
        <p:sp>
          <p:nvSpPr>
            <p:cNvPr id="3" name="TextBox 2"/>
            <p:cNvSpPr txBox="1"/>
            <p:nvPr/>
          </p:nvSpPr>
          <p:spPr>
            <a:xfrm>
              <a:off x="1441772" y="1442104"/>
              <a:ext cx="470000" cy="707886"/>
            </a:xfrm>
            <a:prstGeom prst="rect">
              <a:avLst/>
            </a:prstGeom>
            <a:noFill/>
          </p:spPr>
          <p:txBody>
            <a:bodyPr wrap="none" rtlCol="0">
              <a:spAutoFit/>
            </a:bodyPr>
            <a:lstStyle/>
            <a:p>
              <a:r>
                <a:rPr lang="en-US" sz="4000" b="1" dirty="0" smtClean="0">
                  <a:solidFill>
                    <a:schemeClr val="tx2">
                      <a:lumMod val="75000"/>
                    </a:schemeClr>
                  </a:solidFill>
                </a:rPr>
                <a:t>1</a:t>
              </a:r>
              <a:endParaRPr lang="en-US" sz="4000" b="1" dirty="0">
                <a:solidFill>
                  <a:schemeClr val="tx2">
                    <a:lumMod val="75000"/>
                  </a:schemeClr>
                </a:solidFill>
              </a:endParaRPr>
            </a:p>
          </p:txBody>
        </p:sp>
        <p:sp>
          <p:nvSpPr>
            <p:cNvPr id="5" name="TextBox 4"/>
            <p:cNvSpPr txBox="1"/>
            <p:nvPr/>
          </p:nvSpPr>
          <p:spPr>
            <a:xfrm>
              <a:off x="2250170" y="1565213"/>
              <a:ext cx="1794081" cy="461665"/>
            </a:xfrm>
            <a:prstGeom prst="rect">
              <a:avLst/>
            </a:prstGeom>
            <a:noFill/>
          </p:spPr>
          <p:txBody>
            <a:bodyPr wrap="none" rtlCol="0">
              <a:spAutoFit/>
            </a:bodyPr>
            <a:lstStyle/>
            <a:p>
              <a:pPr algn="l"/>
              <a:r>
                <a:rPr lang="en-US" sz="2400" dirty="0" smtClean="0"/>
                <a:t>Introduction</a:t>
              </a:r>
              <a:endParaRPr lang="en-US" sz="2400" dirty="0"/>
            </a:p>
          </p:txBody>
        </p:sp>
      </p:grpSp>
      <p:grpSp>
        <p:nvGrpSpPr>
          <p:cNvPr id="4" name="Group 3"/>
          <p:cNvGrpSpPr/>
          <p:nvPr/>
        </p:nvGrpSpPr>
        <p:grpSpPr>
          <a:xfrm>
            <a:off x="1399369" y="2219265"/>
            <a:ext cx="4712008" cy="707888"/>
            <a:chOff x="1399369" y="2219265"/>
            <a:chExt cx="4712008" cy="707888"/>
          </a:xfrm>
        </p:grpSpPr>
        <p:sp>
          <p:nvSpPr>
            <p:cNvPr id="25" name="Rounded Rectangle 24"/>
            <p:cNvSpPr/>
            <p:nvPr/>
          </p:nvSpPr>
          <p:spPr bwMode="auto">
            <a:xfrm>
              <a:off x="1399369" y="2280819"/>
              <a:ext cx="554806" cy="584776"/>
            </a:xfrm>
            <a:prstGeom prst="roundRect">
              <a:avLst/>
            </a:prstGeom>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200" b="0" i="0" u="none" strike="noStrike" cap="none" normalizeH="0" baseline="0" smtClean="0">
                <a:ln>
                  <a:noFill/>
                </a:ln>
                <a:solidFill>
                  <a:schemeClr val="tx1"/>
                </a:solidFill>
                <a:effectLst/>
                <a:latin typeface="Arial" charset="0"/>
              </a:endParaRPr>
            </a:p>
          </p:txBody>
        </p:sp>
        <p:sp>
          <p:nvSpPr>
            <p:cNvPr id="8" name="Line 63"/>
            <p:cNvSpPr>
              <a:spLocks noChangeShapeType="1"/>
            </p:cNvSpPr>
            <p:nvPr/>
          </p:nvSpPr>
          <p:spPr bwMode="auto">
            <a:xfrm rot="5400000" flipH="1">
              <a:off x="3771703" y="587479"/>
              <a:ext cx="1" cy="4679347"/>
            </a:xfrm>
            <a:prstGeom prst="line">
              <a:avLst/>
            </a:prstGeom>
            <a:noFill/>
            <a:ln w="3175">
              <a:solidFill>
                <a:schemeClr val="tx2"/>
              </a:solidFill>
              <a:prstDash val="dash"/>
              <a:round/>
              <a:headEnd/>
              <a:tailEnd/>
            </a:ln>
            <a:effectLst/>
          </p:spPr>
          <p:txBody>
            <a:bodyPr wrap="none"/>
            <a:lstStyle/>
            <a:p>
              <a:endParaRPr lang="en-US"/>
            </a:p>
          </p:txBody>
        </p:sp>
        <p:sp>
          <p:nvSpPr>
            <p:cNvPr id="12" name="TextBox 11"/>
            <p:cNvSpPr txBox="1"/>
            <p:nvPr/>
          </p:nvSpPr>
          <p:spPr>
            <a:xfrm>
              <a:off x="1441772" y="2219265"/>
              <a:ext cx="470000" cy="707886"/>
            </a:xfrm>
            <a:prstGeom prst="rect">
              <a:avLst/>
            </a:prstGeom>
            <a:noFill/>
          </p:spPr>
          <p:txBody>
            <a:bodyPr wrap="none" rtlCol="0">
              <a:spAutoFit/>
            </a:bodyPr>
            <a:lstStyle/>
            <a:p>
              <a:r>
                <a:rPr lang="en-US" sz="4000" b="1" dirty="0" smtClean="0">
                  <a:solidFill>
                    <a:schemeClr val="tx2">
                      <a:lumMod val="75000"/>
                    </a:schemeClr>
                  </a:solidFill>
                </a:rPr>
                <a:t>2</a:t>
              </a:r>
              <a:endParaRPr lang="en-US" sz="4000" b="1" dirty="0">
                <a:solidFill>
                  <a:schemeClr val="tx2">
                    <a:lumMod val="75000"/>
                  </a:schemeClr>
                </a:solidFill>
              </a:endParaRPr>
            </a:p>
          </p:txBody>
        </p:sp>
        <p:sp>
          <p:nvSpPr>
            <p:cNvPr id="17" name="TextBox 16"/>
            <p:cNvSpPr txBox="1"/>
            <p:nvPr/>
          </p:nvSpPr>
          <p:spPr>
            <a:xfrm>
              <a:off x="2250170" y="2342375"/>
              <a:ext cx="2908168" cy="461665"/>
            </a:xfrm>
            <a:prstGeom prst="rect">
              <a:avLst/>
            </a:prstGeom>
            <a:noFill/>
          </p:spPr>
          <p:txBody>
            <a:bodyPr wrap="none" rtlCol="0">
              <a:spAutoFit/>
            </a:bodyPr>
            <a:lstStyle/>
            <a:p>
              <a:pPr algn="l"/>
              <a:r>
                <a:rPr lang="en-US" sz="2400" dirty="0"/>
                <a:t>Current approaches</a:t>
              </a:r>
            </a:p>
          </p:txBody>
        </p:sp>
      </p:grpSp>
      <p:grpSp>
        <p:nvGrpSpPr>
          <p:cNvPr id="9" name="Group 8"/>
          <p:cNvGrpSpPr/>
          <p:nvPr/>
        </p:nvGrpSpPr>
        <p:grpSpPr>
          <a:xfrm>
            <a:off x="1418176" y="3758972"/>
            <a:ext cx="4693202" cy="707886"/>
            <a:chOff x="1418176" y="3758972"/>
            <a:chExt cx="4693202" cy="707886"/>
          </a:xfrm>
        </p:grpSpPr>
        <p:sp>
          <p:nvSpPr>
            <p:cNvPr id="23" name="Rounded Rectangle 22"/>
            <p:cNvSpPr/>
            <p:nvPr/>
          </p:nvSpPr>
          <p:spPr bwMode="auto">
            <a:xfrm>
              <a:off x="1418176" y="3820526"/>
              <a:ext cx="554806" cy="584776"/>
            </a:xfrm>
            <a:prstGeom prst="roundRect">
              <a:avLst/>
            </a:prstGeom>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200" b="0" i="0" u="none" strike="noStrike" cap="none" normalizeH="0" baseline="0" smtClean="0">
                <a:ln>
                  <a:noFill/>
                </a:ln>
                <a:solidFill>
                  <a:schemeClr val="tx1"/>
                </a:solidFill>
                <a:effectLst/>
                <a:latin typeface="Arial" charset="0"/>
              </a:endParaRPr>
            </a:p>
          </p:txBody>
        </p:sp>
        <p:sp>
          <p:nvSpPr>
            <p:cNvPr id="10" name="Line 63"/>
            <p:cNvSpPr>
              <a:spLocks noChangeShapeType="1"/>
            </p:cNvSpPr>
            <p:nvPr/>
          </p:nvSpPr>
          <p:spPr bwMode="auto">
            <a:xfrm rot="5400000" flipH="1">
              <a:off x="3770366" y="2125846"/>
              <a:ext cx="2678" cy="4679346"/>
            </a:xfrm>
            <a:prstGeom prst="line">
              <a:avLst/>
            </a:prstGeom>
            <a:noFill/>
            <a:ln w="3175">
              <a:solidFill>
                <a:schemeClr val="tx2"/>
              </a:solidFill>
              <a:prstDash val="dash"/>
              <a:round/>
              <a:headEnd/>
              <a:tailEnd/>
            </a:ln>
            <a:effectLst/>
          </p:spPr>
          <p:txBody>
            <a:bodyPr wrap="none"/>
            <a:lstStyle/>
            <a:p>
              <a:endParaRPr lang="en-US"/>
            </a:p>
          </p:txBody>
        </p:sp>
        <p:sp>
          <p:nvSpPr>
            <p:cNvPr id="14" name="TextBox 13"/>
            <p:cNvSpPr txBox="1"/>
            <p:nvPr/>
          </p:nvSpPr>
          <p:spPr>
            <a:xfrm>
              <a:off x="1441772" y="3758972"/>
              <a:ext cx="470000" cy="707886"/>
            </a:xfrm>
            <a:prstGeom prst="rect">
              <a:avLst/>
            </a:prstGeom>
            <a:noFill/>
          </p:spPr>
          <p:txBody>
            <a:bodyPr wrap="none" rtlCol="0">
              <a:spAutoFit/>
            </a:bodyPr>
            <a:lstStyle/>
            <a:p>
              <a:r>
                <a:rPr lang="en-US" sz="4000" b="1" dirty="0" smtClean="0">
                  <a:solidFill>
                    <a:schemeClr val="tx2">
                      <a:lumMod val="75000"/>
                    </a:schemeClr>
                  </a:solidFill>
                </a:rPr>
                <a:t>4</a:t>
              </a:r>
              <a:endParaRPr lang="en-US" sz="4000" b="1" dirty="0">
                <a:solidFill>
                  <a:schemeClr val="tx2">
                    <a:lumMod val="75000"/>
                  </a:schemeClr>
                </a:solidFill>
              </a:endParaRPr>
            </a:p>
          </p:txBody>
        </p:sp>
        <p:sp>
          <p:nvSpPr>
            <p:cNvPr id="19" name="TextBox 18"/>
            <p:cNvSpPr txBox="1"/>
            <p:nvPr/>
          </p:nvSpPr>
          <p:spPr>
            <a:xfrm>
              <a:off x="2250170" y="3882082"/>
              <a:ext cx="3659976" cy="461665"/>
            </a:xfrm>
            <a:prstGeom prst="rect">
              <a:avLst/>
            </a:prstGeom>
            <a:noFill/>
          </p:spPr>
          <p:txBody>
            <a:bodyPr wrap="none" rtlCol="0">
              <a:spAutoFit/>
            </a:bodyPr>
            <a:lstStyle/>
            <a:p>
              <a:pPr algn="l"/>
              <a:r>
                <a:rPr lang="en-US" sz="2400" dirty="0"/>
                <a:t>Static gesture recognition</a:t>
              </a:r>
            </a:p>
          </p:txBody>
        </p:sp>
      </p:grpSp>
      <p:grpSp>
        <p:nvGrpSpPr>
          <p:cNvPr id="6" name="Group 5"/>
          <p:cNvGrpSpPr/>
          <p:nvPr/>
        </p:nvGrpSpPr>
        <p:grpSpPr>
          <a:xfrm>
            <a:off x="1399369" y="2995391"/>
            <a:ext cx="4725858" cy="707886"/>
            <a:chOff x="1399369" y="2995391"/>
            <a:chExt cx="4725858" cy="707886"/>
          </a:xfrm>
        </p:grpSpPr>
        <p:sp>
          <p:nvSpPr>
            <p:cNvPr id="22" name="Rounded Rectangle 21"/>
            <p:cNvSpPr/>
            <p:nvPr/>
          </p:nvSpPr>
          <p:spPr bwMode="auto">
            <a:xfrm>
              <a:off x="1399369" y="3043297"/>
              <a:ext cx="554806" cy="584776"/>
            </a:xfrm>
            <a:prstGeom prst="roundRect">
              <a:avLst/>
            </a:prstGeom>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200" b="0" i="0" u="none" strike="noStrike" cap="none" normalizeH="0" baseline="0" smtClean="0">
                <a:ln>
                  <a:noFill/>
                </a:ln>
                <a:solidFill>
                  <a:schemeClr val="tx1"/>
                </a:solidFill>
                <a:effectLst/>
                <a:latin typeface="Arial" charset="0"/>
              </a:endParaRPr>
            </a:p>
          </p:txBody>
        </p:sp>
        <p:sp>
          <p:nvSpPr>
            <p:cNvPr id="13" name="TextBox 12"/>
            <p:cNvSpPr txBox="1"/>
            <p:nvPr/>
          </p:nvSpPr>
          <p:spPr>
            <a:xfrm>
              <a:off x="1441772" y="2995391"/>
              <a:ext cx="470000" cy="707886"/>
            </a:xfrm>
            <a:prstGeom prst="rect">
              <a:avLst/>
            </a:prstGeom>
            <a:noFill/>
          </p:spPr>
          <p:txBody>
            <a:bodyPr wrap="none" rtlCol="0">
              <a:spAutoFit/>
            </a:bodyPr>
            <a:lstStyle/>
            <a:p>
              <a:r>
                <a:rPr lang="en-US" sz="4000" b="1" dirty="0" smtClean="0">
                  <a:solidFill>
                    <a:schemeClr val="tx2">
                      <a:lumMod val="75000"/>
                    </a:schemeClr>
                  </a:solidFill>
                </a:rPr>
                <a:t>3</a:t>
              </a:r>
              <a:endParaRPr lang="en-US" sz="4000" b="1" dirty="0">
                <a:solidFill>
                  <a:schemeClr val="tx2">
                    <a:lumMod val="75000"/>
                  </a:schemeClr>
                </a:solidFill>
              </a:endParaRPr>
            </a:p>
          </p:txBody>
        </p:sp>
        <p:sp>
          <p:nvSpPr>
            <p:cNvPr id="18" name="TextBox 17"/>
            <p:cNvSpPr txBox="1"/>
            <p:nvPr/>
          </p:nvSpPr>
          <p:spPr>
            <a:xfrm>
              <a:off x="2250169" y="3104853"/>
              <a:ext cx="2512226" cy="461665"/>
            </a:xfrm>
            <a:prstGeom prst="rect">
              <a:avLst/>
            </a:prstGeom>
            <a:noFill/>
          </p:spPr>
          <p:txBody>
            <a:bodyPr wrap="none" rtlCol="0">
              <a:spAutoFit/>
            </a:bodyPr>
            <a:lstStyle/>
            <a:p>
              <a:pPr algn="l"/>
              <a:r>
                <a:rPr lang="en-US" sz="2400" dirty="0" smtClean="0"/>
                <a:t>System overview</a:t>
              </a:r>
              <a:endParaRPr lang="en-US" sz="2400" dirty="0"/>
            </a:p>
          </p:txBody>
        </p:sp>
        <p:sp>
          <p:nvSpPr>
            <p:cNvPr id="26" name="Line 63"/>
            <p:cNvSpPr>
              <a:spLocks noChangeShapeType="1"/>
            </p:cNvSpPr>
            <p:nvPr/>
          </p:nvSpPr>
          <p:spPr bwMode="auto">
            <a:xfrm rot="5400000" flipH="1">
              <a:off x="3785553" y="1362526"/>
              <a:ext cx="1" cy="4679347"/>
            </a:xfrm>
            <a:prstGeom prst="line">
              <a:avLst/>
            </a:prstGeom>
            <a:noFill/>
            <a:ln w="3175">
              <a:solidFill>
                <a:schemeClr val="tx2"/>
              </a:solidFill>
              <a:prstDash val="dash"/>
              <a:round/>
              <a:headEnd/>
              <a:tailEnd/>
            </a:ln>
            <a:effectLst/>
          </p:spPr>
          <p:txBody>
            <a:bodyPr wrap="none"/>
            <a:lstStyle/>
            <a:p>
              <a:endParaRPr lang="en-US"/>
            </a:p>
          </p:txBody>
        </p:sp>
      </p:grpSp>
      <p:grpSp>
        <p:nvGrpSpPr>
          <p:cNvPr id="11" name="Group 10"/>
          <p:cNvGrpSpPr/>
          <p:nvPr/>
        </p:nvGrpSpPr>
        <p:grpSpPr>
          <a:xfrm>
            <a:off x="1425436" y="4535474"/>
            <a:ext cx="4921575" cy="707886"/>
            <a:chOff x="1425436" y="4535474"/>
            <a:chExt cx="4921575" cy="707886"/>
          </a:xfrm>
        </p:grpSpPr>
        <p:sp>
          <p:nvSpPr>
            <p:cNvPr id="21" name="Rounded Rectangle 20"/>
            <p:cNvSpPr/>
            <p:nvPr/>
          </p:nvSpPr>
          <p:spPr bwMode="auto">
            <a:xfrm>
              <a:off x="1425436" y="4597028"/>
              <a:ext cx="554806" cy="584776"/>
            </a:xfrm>
            <a:prstGeom prst="roundRect">
              <a:avLst/>
            </a:prstGeom>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200" b="0" i="0" u="none" strike="noStrike" cap="none" normalizeH="0" baseline="0" smtClean="0">
                <a:ln>
                  <a:noFill/>
                </a:ln>
                <a:solidFill>
                  <a:schemeClr val="tx1"/>
                </a:solidFill>
                <a:effectLst/>
                <a:latin typeface="Arial" charset="0"/>
              </a:endParaRPr>
            </a:p>
          </p:txBody>
        </p:sp>
        <p:sp>
          <p:nvSpPr>
            <p:cNvPr id="24" name="Line 63"/>
            <p:cNvSpPr>
              <a:spLocks noChangeShapeType="1"/>
            </p:cNvSpPr>
            <p:nvPr/>
          </p:nvSpPr>
          <p:spPr bwMode="auto">
            <a:xfrm rot="5400000" flipH="1">
              <a:off x="3777626" y="2902348"/>
              <a:ext cx="2678" cy="4679346"/>
            </a:xfrm>
            <a:prstGeom prst="line">
              <a:avLst/>
            </a:prstGeom>
            <a:noFill/>
            <a:ln w="3175">
              <a:solidFill>
                <a:schemeClr val="tx2"/>
              </a:solidFill>
              <a:prstDash val="dash"/>
              <a:round/>
              <a:headEnd/>
              <a:tailEnd/>
            </a:ln>
            <a:effectLst/>
          </p:spPr>
          <p:txBody>
            <a:bodyPr wrap="none"/>
            <a:lstStyle/>
            <a:p>
              <a:endParaRPr lang="en-US"/>
            </a:p>
          </p:txBody>
        </p:sp>
        <p:sp>
          <p:nvSpPr>
            <p:cNvPr id="27" name="TextBox 26"/>
            <p:cNvSpPr txBox="1"/>
            <p:nvPr/>
          </p:nvSpPr>
          <p:spPr>
            <a:xfrm>
              <a:off x="2257430" y="4658584"/>
              <a:ext cx="4089581" cy="461665"/>
            </a:xfrm>
            <a:prstGeom prst="rect">
              <a:avLst/>
            </a:prstGeom>
            <a:noFill/>
          </p:spPr>
          <p:txBody>
            <a:bodyPr wrap="none" rtlCol="0">
              <a:spAutoFit/>
            </a:bodyPr>
            <a:lstStyle/>
            <a:p>
              <a:pPr algn="l"/>
              <a:r>
                <a:rPr lang="en-US" sz="2400" dirty="0"/>
                <a:t>Dynamic gesture recognition</a:t>
              </a:r>
            </a:p>
          </p:txBody>
        </p:sp>
        <p:sp>
          <p:nvSpPr>
            <p:cNvPr id="28" name="TextBox 27"/>
            <p:cNvSpPr txBox="1"/>
            <p:nvPr/>
          </p:nvSpPr>
          <p:spPr>
            <a:xfrm>
              <a:off x="1478060" y="4535474"/>
              <a:ext cx="470000" cy="707886"/>
            </a:xfrm>
            <a:prstGeom prst="rect">
              <a:avLst/>
            </a:prstGeom>
            <a:noFill/>
          </p:spPr>
          <p:txBody>
            <a:bodyPr wrap="none" rtlCol="0">
              <a:spAutoFit/>
            </a:bodyPr>
            <a:lstStyle/>
            <a:p>
              <a:r>
                <a:rPr lang="en-US" sz="4000" b="1" dirty="0">
                  <a:solidFill>
                    <a:schemeClr val="tx2">
                      <a:lumMod val="75000"/>
                    </a:schemeClr>
                  </a:solidFill>
                </a:rPr>
                <a:t>5</a:t>
              </a:r>
            </a:p>
          </p:txBody>
        </p:sp>
      </p:grpSp>
      <p:sp>
        <p:nvSpPr>
          <p:cNvPr id="45" name="TextBox 3"/>
          <p:cNvSpPr txBox="1">
            <a:spLocks noChangeArrowheads="1"/>
          </p:cNvSpPr>
          <p:nvPr/>
        </p:nvSpPr>
        <p:spPr bwMode="auto">
          <a:xfrm>
            <a:off x="307975" y="219655"/>
            <a:ext cx="1867344" cy="400110"/>
          </a:xfrm>
          <a:prstGeom prst="rect">
            <a:avLst/>
          </a:prstGeom>
          <a:noFill/>
          <a:ln w="9525">
            <a:noFill/>
            <a:miter lim="800000"/>
            <a:headEnd/>
            <a:tailEnd/>
          </a:ln>
        </p:spPr>
        <p:txBody>
          <a:bodyPr wrap="square">
            <a:spAutoFit/>
          </a:bodyPr>
          <a:lstStyle/>
          <a:p>
            <a:pPr algn="l"/>
            <a:r>
              <a:rPr lang="en-US" sz="2000" b="1" cap="small" spc="25" dirty="0">
                <a:solidFill>
                  <a:srgbClr val="000000"/>
                </a:solidFill>
                <a:effectLst>
                  <a:outerShdw blurRad="38100" dist="38100" dir="2700000" algn="tl">
                    <a:srgbClr val="000000">
                      <a:alpha val="43137"/>
                    </a:srgbClr>
                  </a:outerShdw>
                </a:effectLst>
                <a:latin typeface="Times New Roman" panose="02020603050405020304" pitchFamily="18" charset="0"/>
                <a:ea typeface="SimSun" panose="02010600030101010101" pitchFamily="2" charset="-122"/>
                <a:cs typeface="Times New Roman" panose="02020603050405020304" pitchFamily="18" charset="0"/>
              </a:rPr>
              <a:t>Co</a:t>
            </a:r>
            <a:r>
              <a:rPr lang="en-US" sz="2000" b="1" cap="small" spc="25" dirty="0" smtClean="0">
                <a:solidFill>
                  <a:srgbClr val="000000"/>
                </a:solidFill>
                <a:effectLst>
                  <a:outerShdw blurRad="38100" dist="38100" dir="2700000" algn="tl">
                    <a:srgbClr val="000000">
                      <a:alpha val="43137"/>
                    </a:srgbClr>
                  </a:outerShdw>
                </a:effectLst>
                <a:latin typeface="Times New Roman" panose="02020603050405020304" pitchFamily="18" charset="0"/>
                <a:ea typeface="SimSun" panose="02010600030101010101" pitchFamily="2" charset="-122"/>
                <a:cs typeface="Times New Roman" panose="02020603050405020304" pitchFamily="18" charset="0"/>
              </a:rPr>
              <a:t>ntents</a:t>
            </a:r>
            <a:endParaRPr lang="en-US" sz="2000" b="1" cap="small" spc="25" dirty="0">
              <a:solidFill>
                <a:srgbClr val="000000"/>
              </a:solidFill>
              <a:effectLst>
                <a:outerShdw blurRad="38100" dist="38100" dir="2700000" algn="tl">
                  <a:srgbClr val="000000">
                    <a:alpha val="43137"/>
                  </a:srgbClr>
                </a:outerShdw>
              </a:effectLst>
              <a:latin typeface="Times New Roman" panose="02020603050405020304" pitchFamily="18" charset="0"/>
              <a:ea typeface="SimSun" panose="02010600030101010101" pitchFamily="2" charset="-122"/>
              <a:cs typeface="Times New Roman" panose="02020603050405020304" pitchFamily="18" charset="0"/>
            </a:endParaRPr>
          </a:p>
        </p:txBody>
      </p:sp>
      <p:sp>
        <p:nvSpPr>
          <p:cNvPr id="46" name="object 3"/>
          <p:cNvSpPr/>
          <p:nvPr/>
        </p:nvSpPr>
        <p:spPr>
          <a:xfrm flipH="1">
            <a:off x="2135757" y="12526"/>
            <a:ext cx="68823" cy="814369"/>
          </a:xfrm>
          <a:custGeom>
            <a:avLst/>
            <a:gdLst/>
            <a:ahLst/>
            <a:cxnLst/>
            <a:rect l="l" t="t" r="r" b="b"/>
            <a:pathLst>
              <a:path h="533400">
                <a:moveTo>
                  <a:pt x="0" y="0"/>
                </a:moveTo>
                <a:lnTo>
                  <a:pt x="0" y="533400"/>
                </a:lnTo>
              </a:path>
            </a:pathLst>
          </a:custGeom>
          <a:ln w="28575">
            <a:solidFill>
              <a:srgbClr val="7F7F7F"/>
            </a:solidFill>
          </a:ln>
        </p:spPr>
        <p:txBody>
          <a:bodyPr wrap="square" lIns="0" tIns="0" rIns="0" bIns="0" rtlCol="0">
            <a:noAutofit/>
          </a:bodyPr>
          <a:lstStyle/>
          <a:p>
            <a:endParaRPr>
              <a:solidFill>
                <a:srgbClr val="595959"/>
              </a:solidFill>
            </a:endParaRPr>
          </a:p>
        </p:txBody>
      </p:sp>
      <p:grpSp>
        <p:nvGrpSpPr>
          <p:cNvPr id="29" name="Group 28"/>
          <p:cNvGrpSpPr/>
          <p:nvPr/>
        </p:nvGrpSpPr>
        <p:grpSpPr>
          <a:xfrm>
            <a:off x="1413224" y="5325271"/>
            <a:ext cx="4693202" cy="778675"/>
            <a:chOff x="1425436" y="4535474"/>
            <a:chExt cx="4693202" cy="707886"/>
          </a:xfrm>
        </p:grpSpPr>
        <p:sp>
          <p:nvSpPr>
            <p:cNvPr id="30" name="Rounded Rectangle 29"/>
            <p:cNvSpPr/>
            <p:nvPr/>
          </p:nvSpPr>
          <p:spPr bwMode="auto">
            <a:xfrm>
              <a:off x="1425436" y="4597028"/>
              <a:ext cx="554806" cy="584776"/>
            </a:xfrm>
            <a:prstGeom prst="roundRect">
              <a:avLst/>
            </a:prstGeom>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200" b="0" i="0" u="none" strike="noStrike" cap="none" normalizeH="0" baseline="0" smtClean="0">
                <a:ln>
                  <a:noFill/>
                </a:ln>
                <a:solidFill>
                  <a:schemeClr val="tx1"/>
                </a:solidFill>
                <a:effectLst/>
                <a:latin typeface="Arial" charset="0"/>
              </a:endParaRPr>
            </a:p>
          </p:txBody>
        </p:sp>
        <p:sp>
          <p:nvSpPr>
            <p:cNvPr id="31" name="Line 63"/>
            <p:cNvSpPr>
              <a:spLocks noChangeShapeType="1"/>
            </p:cNvSpPr>
            <p:nvPr/>
          </p:nvSpPr>
          <p:spPr bwMode="auto">
            <a:xfrm rot="5400000" flipH="1">
              <a:off x="3777626" y="2902348"/>
              <a:ext cx="2678" cy="4679346"/>
            </a:xfrm>
            <a:prstGeom prst="line">
              <a:avLst/>
            </a:prstGeom>
            <a:noFill/>
            <a:ln w="3175">
              <a:solidFill>
                <a:schemeClr val="tx2"/>
              </a:solidFill>
              <a:prstDash val="dash"/>
              <a:round/>
              <a:headEnd/>
              <a:tailEnd/>
            </a:ln>
            <a:effectLst/>
          </p:spPr>
          <p:txBody>
            <a:bodyPr wrap="none"/>
            <a:lstStyle/>
            <a:p>
              <a:endParaRPr lang="en-US"/>
            </a:p>
          </p:txBody>
        </p:sp>
        <p:sp>
          <p:nvSpPr>
            <p:cNvPr id="32" name="TextBox 31"/>
            <p:cNvSpPr txBox="1"/>
            <p:nvPr/>
          </p:nvSpPr>
          <p:spPr>
            <a:xfrm>
              <a:off x="2257430" y="4658584"/>
              <a:ext cx="3762568" cy="419695"/>
            </a:xfrm>
            <a:prstGeom prst="rect">
              <a:avLst/>
            </a:prstGeom>
            <a:noFill/>
          </p:spPr>
          <p:txBody>
            <a:bodyPr wrap="none" rtlCol="0">
              <a:spAutoFit/>
            </a:bodyPr>
            <a:lstStyle/>
            <a:p>
              <a:pPr algn="l"/>
              <a:r>
                <a:rPr lang="en-US" sz="2400" dirty="0" smtClean="0"/>
                <a:t>Conclusion &amp; future works</a:t>
              </a:r>
              <a:endParaRPr lang="en-US" sz="2400" dirty="0"/>
            </a:p>
          </p:txBody>
        </p:sp>
        <p:sp>
          <p:nvSpPr>
            <p:cNvPr id="33" name="TextBox 32"/>
            <p:cNvSpPr txBox="1"/>
            <p:nvPr/>
          </p:nvSpPr>
          <p:spPr>
            <a:xfrm>
              <a:off x="1478060" y="4535474"/>
              <a:ext cx="470000" cy="643532"/>
            </a:xfrm>
            <a:prstGeom prst="rect">
              <a:avLst/>
            </a:prstGeom>
            <a:noFill/>
          </p:spPr>
          <p:txBody>
            <a:bodyPr wrap="none" rtlCol="0">
              <a:spAutoFit/>
            </a:bodyPr>
            <a:lstStyle/>
            <a:p>
              <a:r>
                <a:rPr lang="en-US" sz="4000" b="1" dirty="0" smtClean="0">
                  <a:solidFill>
                    <a:schemeClr val="tx2">
                      <a:lumMod val="75000"/>
                    </a:schemeClr>
                  </a:solidFill>
                </a:rPr>
                <a:t>6</a:t>
              </a:r>
              <a:endParaRPr lang="en-US" sz="4000" b="1" dirty="0">
                <a:solidFill>
                  <a:schemeClr val="tx2">
                    <a:lumMod val="75000"/>
                  </a:schemeClr>
                </a:solidFill>
              </a:endParaRPr>
            </a:p>
          </p:txBody>
        </p:sp>
      </p:grpSp>
    </p:spTree>
  </p:cSld>
  <p:clrMapOvr>
    <a:masterClrMapping/>
  </p:clrMapOvr>
  <p:transition spd="med" advTm="2337"/>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9"/>
                                        </p:tgtEl>
                                        <p:attrNameLst>
                                          <p:attrName>style.visibility</p:attrName>
                                        </p:attrNameLst>
                                      </p:cBhvr>
                                      <p:to>
                                        <p:strVal val="visible"/>
                                      </p:to>
                                    </p:set>
                                    <p:animEffect transition="in" filter="fade">
                                      <p:cBhvr>
                                        <p:cTn id="32"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object 3"/>
          <p:cNvSpPr/>
          <p:nvPr/>
        </p:nvSpPr>
        <p:spPr>
          <a:xfrm flipH="1">
            <a:off x="2423855" y="12526"/>
            <a:ext cx="68823" cy="814369"/>
          </a:xfrm>
          <a:custGeom>
            <a:avLst/>
            <a:gdLst/>
            <a:ahLst/>
            <a:cxnLst/>
            <a:rect l="l" t="t" r="r" b="b"/>
            <a:pathLst>
              <a:path h="533400">
                <a:moveTo>
                  <a:pt x="0" y="0"/>
                </a:moveTo>
                <a:lnTo>
                  <a:pt x="0" y="533400"/>
                </a:lnTo>
              </a:path>
            </a:pathLst>
          </a:custGeom>
          <a:ln w="28575">
            <a:solidFill>
              <a:srgbClr val="7F7F7F"/>
            </a:solidFill>
          </a:ln>
        </p:spPr>
        <p:txBody>
          <a:bodyPr wrap="square" lIns="0" tIns="0" rIns="0" bIns="0" rtlCol="0">
            <a:noAutofit/>
          </a:bodyPr>
          <a:lstStyle/>
          <a:p>
            <a:endParaRPr>
              <a:solidFill>
                <a:srgbClr val="595959"/>
              </a:solidFill>
            </a:endParaRPr>
          </a:p>
        </p:txBody>
      </p:sp>
      <p:sp>
        <p:nvSpPr>
          <p:cNvPr id="3" name="Slide Number Placeholder 2"/>
          <p:cNvSpPr>
            <a:spLocks noGrp="1"/>
          </p:cNvSpPr>
          <p:nvPr>
            <p:ph type="sldNum" sz="quarter" idx="10"/>
          </p:nvPr>
        </p:nvSpPr>
        <p:spPr/>
        <p:txBody>
          <a:bodyPr/>
          <a:lstStyle/>
          <a:p>
            <a:fld id="{569F3626-3701-49B0-836D-8CB2992CE193}" type="slidenum">
              <a:rPr lang="en-US" smtClean="0"/>
              <a:pPr/>
              <a:t>20</a:t>
            </a:fld>
            <a:endParaRPr lang="en-US"/>
          </a:p>
        </p:txBody>
      </p:sp>
      <p:sp>
        <p:nvSpPr>
          <p:cNvPr id="2" name="Rectangle 2"/>
          <p:cNvSpPr>
            <a:spLocks noChangeArrowheads="1"/>
          </p:cNvSpPr>
          <p:nvPr/>
        </p:nvSpPr>
        <p:spPr bwMode="auto">
          <a:xfrm>
            <a:off x="2705100" y="40005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2" name="TextBox 3"/>
          <p:cNvSpPr txBox="1">
            <a:spLocks noChangeArrowheads="1"/>
          </p:cNvSpPr>
          <p:nvPr/>
        </p:nvSpPr>
        <p:spPr bwMode="auto">
          <a:xfrm>
            <a:off x="319125" y="41236"/>
            <a:ext cx="2184703" cy="707886"/>
          </a:xfrm>
          <a:prstGeom prst="rect">
            <a:avLst/>
          </a:prstGeom>
          <a:noFill/>
          <a:ln w="9525">
            <a:noFill/>
            <a:miter lim="800000"/>
            <a:headEnd/>
            <a:tailEnd/>
          </a:ln>
        </p:spPr>
        <p:txBody>
          <a:bodyPr wrap="square">
            <a:spAutoFit/>
          </a:bodyPr>
          <a:lstStyle/>
          <a:p>
            <a:pPr algn="l"/>
            <a:r>
              <a:rPr lang="en-US" sz="2000" b="1" cap="small" spc="25" dirty="0" smtClean="0">
                <a:solidFill>
                  <a:srgbClr val="000000"/>
                </a:solidFill>
                <a:effectLst>
                  <a:outerShdw blurRad="38100" dist="38100" dir="2700000" algn="tl">
                    <a:srgbClr val="000000">
                      <a:alpha val="43137"/>
                    </a:srgbClr>
                  </a:outerShdw>
                </a:effectLst>
                <a:latin typeface="Times New Roman" panose="02020603050405020304" pitchFamily="18" charset="0"/>
                <a:ea typeface="SimSun" panose="02010600030101010101" pitchFamily="2" charset="-122"/>
                <a:cs typeface="Times New Roman" panose="02020603050405020304" pitchFamily="18" charset="0"/>
              </a:rPr>
              <a:t>Static gesture recognition</a:t>
            </a:r>
          </a:p>
        </p:txBody>
      </p:sp>
      <p:pic>
        <p:nvPicPr>
          <p:cNvPr id="4" name="Picture 3"/>
          <p:cNvPicPr>
            <a:picLocks noChangeAspect="1"/>
          </p:cNvPicPr>
          <p:nvPr/>
        </p:nvPicPr>
        <p:blipFill>
          <a:blip r:embed="rId3"/>
          <a:stretch>
            <a:fillRect/>
          </a:stretch>
        </p:blipFill>
        <p:spPr>
          <a:xfrm>
            <a:off x="372086" y="1428942"/>
            <a:ext cx="8314714" cy="5356948"/>
          </a:xfrm>
          <a:prstGeom prst="rect">
            <a:avLst/>
          </a:prstGeom>
        </p:spPr>
      </p:pic>
      <p:sp>
        <p:nvSpPr>
          <p:cNvPr id="17" name="Rectangle 16"/>
          <p:cNvSpPr/>
          <p:nvPr/>
        </p:nvSpPr>
        <p:spPr>
          <a:xfrm>
            <a:off x="3062212" y="967277"/>
            <a:ext cx="2779313" cy="461665"/>
          </a:xfrm>
          <a:prstGeom prst="rect">
            <a:avLst/>
          </a:prstGeom>
        </p:spPr>
        <p:txBody>
          <a:bodyPr wrap="square">
            <a:spAutoFit/>
          </a:bodyPr>
          <a:lstStyle/>
          <a:p>
            <a:pPr algn="l"/>
            <a:r>
              <a:rPr lang="en-US" sz="2400" dirty="0" smtClean="0">
                <a:solidFill>
                  <a:srgbClr val="C00000"/>
                </a:solidFill>
                <a:effectLst>
                  <a:outerShdw blurRad="38100" dist="38100" dir="2700000" algn="tl">
                    <a:srgbClr val="000000">
                      <a:alpha val="43137"/>
                    </a:srgbClr>
                  </a:outerShdw>
                </a:effectLst>
              </a:rPr>
              <a:t>28</a:t>
            </a:r>
            <a:r>
              <a:rPr lang="en-US" sz="2400" dirty="0" smtClean="0">
                <a:solidFill>
                  <a:schemeClr val="tx1">
                    <a:lumMod val="50000"/>
                  </a:schemeClr>
                </a:solidFill>
                <a:effectLst>
                  <a:outerShdw blurRad="38100" dist="38100" dir="2700000" algn="tl">
                    <a:srgbClr val="000000">
                      <a:alpha val="43137"/>
                    </a:srgbClr>
                  </a:outerShdw>
                </a:effectLst>
              </a:rPr>
              <a:t> static gestures</a:t>
            </a:r>
          </a:p>
        </p:txBody>
      </p:sp>
      <p:sp>
        <p:nvSpPr>
          <p:cNvPr id="6" name="Oval 5"/>
          <p:cNvSpPr/>
          <p:nvPr/>
        </p:nvSpPr>
        <p:spPr bwMode="auto">
          <a:xfrm>
            <a:off x="7036420" y="4000500"/>
            <a:ext cx="1534492" cy="571500"/>
          </a:xfrm>
          <a:prstGeom prst="ellipse">
            <a:avLst/>
          </a:prstGeom>
          <a:noFill/>
          <a:ln w="9525" cap="flat" cmpd="sng" algn="ctr">
            <a:solidFill>
              <a:srgbClr val="96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200" b="0" i="0" u="none" strike="noStrike" cap="none" normalizeH="0" baseline="0" smtClean="0">
              <a:ln>
                <a:noFill/>
              </a:ln>
              <a:solidFill>
                <a:schemeClr val="tx1"/>
              </a:solidFill>
              <a:effectLst/>
              <a:latin typeface="Arial" charset="0"/>
            </a:endParaRPr>
          </a:p>
        </p:txBody>
      </p:sp>
      <p:sp>
        <p:nvSpPr>
          <p:cNvPr id="18" name="Oval 17"/>
          <p:cNvSpPr/>
          <p:nvPr/>
        </p:nvSpPr>
        <p:spPr bwMode="auto">
          <a:xfrm>
            <a:off x="2458266" y="4655397"/>
            <a:ext cx="3228856" cy="842153"/>
          </a:xfrm>
          <a:prstGeom prst="ellipse">
            <a:avLst/>
          </a:prstGeom>
          <a:noFill/>
          <a:ln w="9525" cap="flat" cmpd="sng" algn="ctr">
            <a:solidFill>
              <a:srgbClr val="96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200" b="0" i="0" u="none" strike="noStrike" cap="none" normalizeH="0" baseline="0" smtClean="0">
              <a:ln>
                <a:noFill/>
              </a:ln>
              <a:solidFill>
                <a:schemeClr val="tx1"/>
              </a:solidFill>
              <a:effectLst/>
              <a:latin typeface="Arial" charset="0"/>
            </a:endParaRPr>
          </a:p>
        </p:txBody>
      </p:sp>
      <p:sp>
        <p:nvSpPr>
          <p:cNvPr id="25" name="Oval 24"/>
          <p:cNvSpPr/>
          <p:nvPr/>
        </p:nvSpPr>
        <p:spPr bwMode="auto">
          <a:xfrm>
            <a:off x="2423855" y="5729906"/>
            <a:ext cx="3228856" cy="842153"/>
          </a:xfrm>
          <a:prstGeom prst="ellipse">
            <a:avLst/>
          </a:prstGeom>
          <a:noFill/>
          <a:ln w="9525" cap="flat" cmpd="sng" algn="ctr">
            <a:solidFill>
              <a:srgbClr val="96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200" b="0" i="0" u="none" strike="noStrike" cap="none" normalizeH="0" baseline="0" smtClean="0">
              <a:ln>
                <a:noFill/>
              </a:ln>
              <a:solidFill>
                <a:schemeClr val="tx1"/>
              </a:solidFill>
              <a:effectLst/>
              <a:latin typeface="Arial" charset="0"/>
            </a:endParaRPr>
          </a:p>
        </p:txBody>
      </p:sp>
      <p:sp>
        <p:nvSpPr>
          <p:cNvPr id="26" name="TextBox 25"/>
          <p:cNvSpPr txBox="1"/>
          <p:nvPr/>
        </p:nvSpPr>
        <p:spPr>
          <a:xfrm>
            <a:off x="2503828" y="12526"/>
            <a:ext cx="1959191" cy="841256"/>
          </a:xfrm>
          <a:prstGeom prst="rect">
            <a:avLst/>
          </a:prstGeom>
          <a:noFill/>
        </p:spPr>
        <p:txBody>
          <a:bodyPr wrap="none" rtlCol="0">
            <a:spAutoFit/>
          </a:bodyPr>
          <a:lstStyle/>
          <a:p>
            <a:pPr marL="171450" indent="-171450" algn="l">
              <a:spcBef>
                <a:spcPts val="400"/>
              </a:spcBef>
              <a:buFont typeface="Arial" panose="020B0604020202020204" pitchFamily="34" charset="0"/>
              <a:buChar char="•"/>
            </a:pPr>
            <a:r>
              <a:rPr lang="en-US" sz="1400" dirty="0"/>
              <a:t>Software</a:t>
            </a:r>
            <a:r>
              <a:rPr lang="en-US" sz="1400" dirty="0">
                <a:solidFill>
                  <a:srgbClr val="000000"/>
                </a:solidFill>
                <a:effectLst>
                  <a:outerShdw blurRad="38100" dist="38100" dir="2700000" algn="tl">
                    <a:srgbClr val="000000">
                      <a:alpha val="43137"/>
                    </a:srgbClr>
                  </a:outerShdw>
                </a:effectLst>
              </a:rPr>
              <a:t> </a:t>
            </a:r>
            <a:r>
              <a:rPr lang="en-US" sz="1400" dirty="0" smtClean="0"/>
              <a:t>flow</a:t>
            </a:r>
            <a:endParaRPr lang="en-US" sz="1400" dirty="0"/>
          </a:p>
          <a:p>
            <a:pPr marL="171450" indent="-171450" algn="l">
              <a:spcBef>
                <a:spcPts val="400"/>
              </a:spcBef>
              <a:buFont typeface="Arial" panose="020B0604020202020204" pitchFamily="34" charset="0"/>
              <a:buChar char="•"/>
            </a:pPr>
            <a:r>
              <a:rPr lang="en-US" sz="1400" dirty="0" smtClean="0"/>
              <a:t>Pre-process module</a:t>
            </a:r>
          </a:p>
          <a:p>
            <a:pPr marL="171450" indent="-171450" algn="l">
              <a:spcBef>
                <a:spcPts val="400"/>
              </a:spcBef>
              <a:buFont typeface="Arial" panose="020B0604020202020204" pitchFamily="34" charset="0"/>
              <a:buChar char="•"/>
            </a:pPr>
            <a:r>
              <a:rPr lang="en-US" sz="1400" dirty="0"/>
              <a:t>Descriptor module</a:t>
            </a:r>
          </a:p>
        </p:txBody>
      </p:sp>
      <p:sp>
        <p:nvSpPr>
          <p:cNvPr id="27" name="TextBox 26"/>
          <p:cNvSpPr txBox="1"/>
          <p:nvPr/>
        </p:nvSpPr>
        <p:spPr>
          <a:xfrm>
            <a:off x="4905184" y="18162"/>
            <a:ext cx="1731564" cy="574516"/>
          </a:xfrm>
          <a:prstGeom prst="rect">
            <a:avLst/>
          </a:prstGeom>
          <a:noFill/>
        </p:spPr>
        <p:txBody>
          <a:bodyPr wrap="none" rtlCol="0">
            <a:spAutoFit/>
          </a:bodyPr>
          <a:lstStyle/>
          <a:p>
            <a:pPr marL="171450" indent="-171450" algn="l">
              <a:spcBef>
                <a:spcPts val="400"/>
              </a:spcBef>
              <a:buFont typeface="Arial" panose="020B0604020202020204" pitchFamily="34" charset="0"/>
              <a:buChar char="•"/>
            </a:pPr>
            <a:r>
              <a:rPr lang="en-US" sz="1400" dirty="0"/>
              <a:t>Classifier module</a:t>
            </a:r>
          </a:p>
          <a:p>
            <a:pPr marL="171450" indent="-171450" algn="l">
              <a:spcBef>
                <a:spcPts val="400"/>
              </a:spcBef>
              <a:buFont typeface="Arial" panose="020B0604020202020204" pitchFamily="34" charset="0"/>
              <a:buChar char="•"/>
            </a:pPr>
            <a:r>
              <a:rPr lang="en-US" sz="1400" dirty="0">
                <a:solidFill>
                  <a:srgbClr val="000000"/>
                </a:solidFill>
                <a:effectLst>
                  <a:outerShdw blurRad="38100" dist="38100" dir="2700000" algn="tl">
                    <a:srgbClr val="000000">
                      <a:alpha val="43137"/>
                    </a:srgbClr>
                  </a:outerShdw>
                </a:effectLst>
              </a:rPr>
              <a:t>Results</a:t>
            </a:r>
          </a:p>
        </p:txBody>
      </p:sp>
    </p:spTree>
    <p:extLst>
      <p:ext uri="{BB962C8B-B14F-4D97-AF65-F5344CB8AC3E}">
        <p14:creationId xmlns:p14="http://schemas.microsoft.com/office/powerpoint/2010/main" val="475025682"/>
      </p:ext>
    </p:extLst>
  </p:cSld>
  <p:clrMapOvr>
    <a:masterClrMapping/>
  </p:clrMapOvr>
  <mc:AlternateContent xmlns:mc="http://schemas.openxmlformats.org/markup-compatibility/2006" xmlns:p14="http://schemas.microsoft.com/office/powerpoint/2010/main">
    <mc:Choice Requires="p14">
      <p:transition spd="slow" p14:dur="2000" advTm="733"/>
    </mc:Choice>
    <mc:Fallback xmlns="">
      <p:transition spd="slow" advTm="73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fade">
                                      <p:cBhvr>
                                        <p:cTn id="1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8" grpId="0" animBg="1"/>
      <p:bldP spid="25"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object 3"/>
          <p:cNvSpPr/>
          <p:nvPr/>
        </p:nvSpPr>
        <p:spPr>
          <a:xfrm flipH="1">
            <a:off x="2423855" y="12526"/>
            <a:ext cx="68823" cy="814369"/>
          </a:xfrm>
          <a:custGeom>
            <a:avLst/>
            <a:gdLst/>
            <a:ahLst/>
            <a:cxnLst/>
            <a:rect l="l" t="t" r="r" b="b"/>
            <a:pathLst>
              <a:path h="533400">
                <a:moveTo>
                  <a:pt x="0" y="0"/>
                </a:moveTo>
                <a:lnTo>
                  <a:pt x="0" y="533400"/>
                </a:lnTo>
              </a:path>
            </a:pathLst>
          </a:custGeom>
          <a:ln w="28575">
            <a:solidFill>
              <a:srgbClr val="7F7F7F"/>
            </a:solidFill>
          </a:ln>
        </p:spPr>
        <p:txBody>
          <a:bodyPr wrap="square" lIns="0" tIns="0" rIns="0" bIns="0" rtlCol="0">
            <a:noAutofit/>
          </a:bodyPr>
          <a:lstStyle/>
          <a:p>
            <a:endParaRPr>
              <a:solidFill>
                <a:srgbClr val="595959"/>
              </a:solidFill>
            </a:endParaRPr>
          </a:p>
        </p:txBody>
      </p:sp>
      <p:sp>
        <p:nvSpPr>
          <p:cNvPr id="3" name="Slide Number Placeholder 2"/>
          <p:cNvSpPr>
            <a:spLocks noGrp="1"/>
          </p:cNvSpPr>
          <p:nvPr>
            <p:ph type="sldNum" sz="quarter" idx="10"/>
          </p:nvPr>
        </p:nvSpPr>
        <p:spPr/>
        <p:txBody>
          <a:bodyPr/>
          <a:lstStyle/>
          <a:p>
            <a:fld id="{569F3626-3701-49B0-836D-8CB2992CE193}" type="slidenum">
              <a:rPr lang="en-US" smtClean="0"/>
              <a:pPr/>
              <a:t>21</a:t>
            </a:fld>
            <a:endParaRPr lang="en-US"/>
          </a:p>
        </p:txBody>
      </p:sp>
      <p:sp>
        <p:nvSpPr>
          <p:cNvPr id="9" name="Rectangle 8"/>
          <p:cNvSpPr/>
          <p:nvPr/>
        </p:nvSpPr>
        <p:spPr>
          <a:xfrm>
            <a:off x="307974" y="4312482"/>
            <a:ext cx="8721726" cy="1323439"/>
          </a:xfrm>
          <a:prstGeom prst="rect">
            <a:avLst/>
          </a:prstGeom>
        </p:spPr>
        <p:txBody>
          <a:bodyPr wrap="square">
            <a:spAutoFit/>
          </a:bodyPr>
          <a:lstStyle/>
          <a:p>
            <a:pPr marL="342900" indent="-342900" algn="l">
              <a:buFont typeface="Wingdings" panose="05000000000000000000" pitchFamily="2" charset="2"/>
              <a:buChar char="§"/>
            </a:pPr>
            <a:r>
              <a:rPr lang="en-US" sz="2000" dirty="0" smtClean="0">
                <a:solidFill>
                  <a:srgbClr val="000000"/>
                </a:solidFill>
                <a:effectLst>
                  <a:outerShdw blurRad="38100" dist="38100" dir="2700000" algn="tl">
                    <a:srgbClr val="000000">
                      <a:alpha val="43137"/>
                    </a:srgbClr>
                  </a:outerShdw>
                </a:effectLst>
              </a:rPr>
              <a:t>Results:</a:t>
            </a:r>
          </a:p>
          <a:p>
            <a:pPr marL="800100" lvl="1" indent="-342900" algn="l">
              <a:buFont typeface="Arial" panose="020B0604020202020204" pitchFamily="34" charset="0"/>
              <a:buChar char="•"/>
            </a:pPr>
            <a:r>
              <a:rPr lang="en-US" sz="2000" dirty="0" smtClean="0"/>
              <a:t>The accuracy rate is up to 93.89% in a normal light condition</a:t>
            </a:r>
          </a:p>
          <a:p>
            <a:pPr marL="800100" lvl="1" indent="-342900" algn="l">
              <a:buFont typeface="Arial" panose="020B0604020202020204" pitchFamily="34" charset="0"/>
              <a:buChar char="•"/>
            </a:pPr>
            <a:r>
              <a:rPr lang="en-US" sz="2000" dirty="0" smtClean="0"/>
              <a:t>Recognizing speed: 14 FPS</a:t>
            </a:r>
          </a:p>
        </p:txBody>
      </p:sp>
      <p:sp>
        <p:nvSpPr>
          <p:cNvPr id="10" name="Rectangle 9"/>
          <p:cNvSpPr/>
          <p:nvPr/>
        </p:nvSpPr>
        <p:spPr>
          <a:xfrm>
            <a:off x="307974" y="1350404"/>
            <a:ext cx="8721726" cy="1323439"/>
          </a:xfrm>
          <a:prstGeom prst="rect">
            <a:avLst/>
          </a:prstGeom>
        </p:spPr>
        <p:txBody>
          <a:bodyPr wrap="square">
            <a:spAutoFit/>
          </a:bodyPr>
          <a:lstStyle/>
          <a:p>
            <a:pPr marL="342900" indent="-342900" algn="l">
              <a:buFont typeface="Wingdings" panose="05000000000000000000" pitchFamily="2" charset="2"/>
              <a:buChar char="§"/>
            </a:pPr>
            <a:r>
              <a:rPr lang="en-US" sz="2000" dirty="0" smtClean="0">
                <a:solidFill>
                  <a:srgbClr val="000000"/>
                </a:solidFill>
                <a:effectLst>
                  <a:outerShdw blurRad="38100" dist="38100" dir="2700000" algn="tl">
                    <a:srgbClr val="000000">
                      <a:alpha val="43137"/>
                    </a:srgbClr>
                  </a:outerShdw>
                </a:effectLst>
              </a:rPr>
              <a:t>Database building:</a:t>
            </a:r>
          </a:p>
          <a:p>
            <a:pPr marL="800100" lvl="1" indent="-342900" algn="l">
              <a:buFont typeface="Arial" panose="020B0604020202020204" pitchFamily="34" charset="0"/>
              <a:buChar char="•"/>
            </a:pPr>
            <a:r>
              <a:rPr lang="en-US" sz="2000" dirty="0" smtClean="0"/>
              <a:t>Each sign requires </a:t>
            </a:r>
            <a:r>
              <a:rPr lang="en-US" sz="2000" dirty="0" smtClean="0">
                <a:solidFill>
                  <a:srgbClr val="C00000"/>
                </a:solidFill>
              </a:rPr>
              <a:t>15</a:t>
            </a:r>
            <a:r>
              <a:rPr lang="en-US" sz="2000" dirty="0" smtClean="0"/>
              <a:t> training images (total need: 28*15 = </a:t>
            </a:r>
            <a:r>
              <a:rPr lang="en-US" sz="2000" dirty="0">
                <a:solidFill>
                  <a:srgbClr val="C00000"/>
                </a:solidFill>
              </a:rPr>
              <a:t>420</a:t>
            </a:r>
            <a:r>
              <a:rPr lang="en-US" sz="2000" dirty="0" smtClean="0"/>
              <a:t>)</a:t>
            </a:r>
          </a:p>
          <a:p>
            <a:pPr marL="800100" lvl="1" indent="-342900" algn="l">
              <a:buFont typeface="Arial" panose="020B0604020202020204" pitchFamily="34" charset="0"/>
              <a:buChar char="•"/>
            </a:pPr>
            <a:r>
              <a:rPr lang="en-US" sz="2000" dirty="0" smtClean="0"/>
              <a:t>Training images include different </a:t>
            </a:r>
            <a:r>
              <a:rPr lang="en-US" sz="2000" u="sng" dirty="0" smtClean="0">
                <a:solidFill>
                  <a:srgbClr val="C00000"/>
                </a:solidFill>
              </a:rPr>
              <a:t>angle</a:t>
            </a:r>
            <a:r>
              <a:rPr lang="en-US" sz="2000" dirty="0" smtClean="0"/>
              <a:t> and </a:t>
            </a:r>
            <a:r>
              <a:rPr lang="en-US" sz="2000" u="sng" dirty="0" smtClean="0">
                <a:solidFill>
                  <a:srgbClr val="C00000"/>
                </a:solidFill>
              </a:rPr>
              <a:t>distance</a:t>
            </a:r>
            <a:r>
              <a:rPr lang="en-US" sz="2000" dirty="0" smtClean="0"/>
              <a:t> to Senz3D</a:t>
            </a:r>
          </a:p>
        </p:txBody>
      </p:sp>
      <p:sp>
        <p:nvSpPr>
          <p:cNvPr id="11" name="Rectangle 10"/>
          <p:cNvSpPr/>
          <p:nvPr/>
        </p:nvSpPr>
        <p:spPr>
          <a:xfrm>
            <a:off x="307974" y="2831443"/>
            <a:ext cx="8721726" cy="1323439"/>
          </a:xfrm>
          <a:prstGeom prst="rect">
            <a:avLst/>
          </a:prstGeom>
        </p:spPr>
        <p:txBody>
          <a:bodyPr wrap="square">
            <a:spAutoFit/>
          </a:bodyPr>
          <a:lstStyle/>
          <a:p>
            <a:pPr marL="342900" indent="-342900" algn="l">
              <a:buFont typeface="Wingdings" panose="05000000000000000000" pitchFamily="2" charset="2"/>
              <a:buChar char="§"/>
            </a:pPr>
            <a:r>
              <a:rPr lang="en-US" sz="2000" dirty="0" smtClean="0">
                <a:solidFill>
                  <a:srgbClr val="000000"/>
                </a:solidFill>
                <a:effectLst>
                  <a:outerShdw blurRad="38100" dist="38100" dir="2700000" algn="tl">
                    <a:srgbClr val="000000">
                      <a:alpha val="43137"/>
                    </a:srgbClr>
                  </a:outerShdw>
                </a:effectLst>
              </a:rPr>
              <a:t>Test plan:</a:t>
            </a:r>
          </a:p>
          <a:p>
            <a:pPr marL="800100" lvl="1" indent="-342900" algn="l">
              <a:buFont typeface="Arial" panose="020B0604020202020204" pitchFamily="34" charset="0"/>
              <a:buChar char="•"/>
            </a:pPr>
            <a:r>
              <a:rPr lang="en-US" sz="2000" dirty="0" smtClean="0"/>
              <a:t>Each sign will be examined </a:t>
            </a:r>
            <a:r>
              <a:rPr lang="en-US" sz="2000" u="sng" dirty="0" smtClean="0">
                <a:solidFill>
                  <a:srgbClr val="C00000"/>
                </a:solidFill>
              </a:rPr>
              <a:t>15 times</a:t>
            </a:r>
            <a:r>
              <a:rPr lang="en-US" sz="2000" dirty="0" smtClean="0">
                <a:solidFill>
                  <a:srgbClr val="C00000"/>
                </a:solidFill>
              </a:rPr>
              <a:t> </a:t>
            </a:r>
            <a:r>
              <a:rPr lang="en-US" sz="2000" dirty="0" smtClean="0"/>
              <a:t>on </a:t>
            </a:r>
            <a:r>
              <a:rPr lang="en-US" sz="2000" u="sng" dirty="0" smtClean="0">
                <a:solidFill>
                  <a:srgbClr val="C00000"/>
                </a:solidFill>
              </a:rPr>
              <a:t>3 people</a:t>
            </a:r>
          </a:p>
          <a:p>
            <a:pPr marL="800100" lvl="1" indent="-342900" algn="l">
              <a:buFont typeface="Arial" panose="020B0604020202020204" pitchFamily="34" charset="0"/>
              <a:buChar char="•"/>
            </a:pPr>
            <a:r>
              <a:rPr lang="en-US" sz="2000" dirty="0" smtClean="0"/>
              <a:t>Average accuracy</a:t>
            </a:r>
          </a:p>
        </p:txBody>
      </p:sp>
      <p:sp>
        <p:nvSpPr>
          <p:cNvPr id="12" name="TextBox 3"/>
          <p:cNvSpPr txBox="1">
            <a:spLocks noChangeArrowheads="1"/>
          </p:cNvSpPr>
          <p:nvPr/>
        </p:nvSpPr>
        <p:spPr bwMode="auto">
          <a:xfrm>
            <a:off x="319125" y="41236"/>
            <a:ext cx="2184703" cy="707886"/>
          </a:xfrm>
          <a:prstGeom prst="rect">
            <a:avLst/>
          </a:prstGeom>
          <a:noFill/>
          <a:ln w="9525">
            <a:noFill/>
            <a:miter lim="800000"/>
            <a:headEnd/>
            <a:tailEnd/>
          </a:ln>
        </p:spPr>
        <p:txBody>
          <a:bodyPr wrap="square">
            <a:spAutoFit/>
          </a:bodyPr>
          <a:lstStyle/>
          <a:p>
            <a:pPr algn="l"/>
            <a:r>
              <a:rPr lang="en-US" sz="2000" b="1" cap="small" spc="25" dirty="0" smtClean="0">
                <a:solidFill>
                  <a:srgbClr val="000000"/>
                </a:solidFill>
                <a:effectLst>
                  <a:outerShdw blurRad="38100" dist="38100" dir="2700000" algn="tl">
                    <a:srgbClr val="000000">
                      <a:alpha val="43137"/>
                    </a:srgbClr>
                  </a:outerShdw>
                </a:effectLst>
                <a:latin typeface="Times New Roman" panose="02020603050405020304" pitchFamily="18" charset="0"/>
                <a:ea typeface="SimSun" panose="02010600030101010101" pitchFamily="2" charset="-122"/>
                <a:cs typeface="Times New Roman" panose="02020603050405020304" pitchFamily="18" charset="0"/>
              </a:rPr>
              <a:t>Static gesture recognition</a:t>
            </a:r>
          </a:p>
        </p:txBody>
      </p:sp>
      <p:sp>
        <p:nvSpPr>
          <p:cNvPr id="13" name="TextBox 12"/>
          <p:cNvSpPr txBox="1"/>
          <p:nvPr/>
        </p:nvSpPr>
        <p:spPr>
          <a:xfrm>
            <a:off x="2503828" y="12526"/>
            <a:ext cx="1959191" cy="841256"/>
          </a:xfrm>
          <a:prstGeom prst="rect">
            <a:avLst/>
          </a:prstGeom>
          <a:noFill/>
        </p:spPr>
        <p:txBody>
          <a:bodyPr wrap="none" rtlCol="0">
            <a:spAutoFit/>
          </a:bodyPr>
          <a:lstStyle/>
          <a:p>
            <a:pPr marL="171450" indent="-171450" algn="l">
              <a:spcBef>
                <a:spcPts val="400"/>
              </a:spcBef>
              <a:buFont typeface="Arial" panose="020B0604020202020204" pitchFamily="34" charset="0"/>
              <a:buChar char="•"/>
            </a:pPr>
            <a:r>
              <a:rPr lang="en-US" sz="1400" dirty="0"/>
              <a:t>Software</a:t>
            </a:r>
            <a:r>
              <a:rPr lang="en-US" sz="1400" dirty="0">
                <a:solidFill>
                  <a:srgbClr val="000000"/>
                </a:solidFill>
                <a:effectLst>
                  <a:outerShdw blurRad="38100" dist="38100" dir="2700000" algn="tl">
                    <a:srgbClr val="000000">
                      <a:alpha val="43137"/>
                    </a:srgbClr>
                  </a:outerShdw>
                </a:effectLst>
              </a:rPr>
              <a:t> </a:t>
            </a:r>
            <a:r>
              <a:rPr lang="en-US" sz="1400" dirty="0" smtClean="0"/>
              <a:t>flow</a:t>
            </a:r>
            <a:endParaRPr lang="en-US" sz="1400" dirty="0"/>
          </a:p>
          <a:p>
            <a:pPr marL="171450" indent="-171450" algn="l">
              <a:spcBef>
                <a:spcPts val="400"/>
              </a:spcBef>
              <a:buFont typeface="Arial" panose="020B0604020202020204" pitchFamily="34" charset="0"/>
              <a:buChar char="•"/>
            </a:pPr>
            <a:r>
              <a:rPr lang="en-US" sz="1400" dirty="0" smtClean="0"/>
              <a:t>Pre-process module</a:t>
            </a:r>
          </a:p>
          <a:p>
            <a:pPr marL="171450" indent="-171450" algn="l">
              <a:spcBef>
                <a:spcPts val="400"/>
              </a:spcBef>
              <a:buFont typeface="Arial" panose="020B0604020202020204" pitchFamily="34" charset="0"/>
              <a:buChar char="•"/>
            </a:pPr>
            <a:r>
              <a:rPr lang="en-US" sz="1400" dirty="0"/>
              <a:t>Descriptor module</a:t>
            </a:r>
          </a:p>
        </p:txBody>
      </p:sp>
      <p:sp>
        <p:nvSpPr>
          <p:cNvPr id="14" name="TextBox 13"/>
          <p:cNvSpPr txBox="1"/>
          <p:nvPr/>
        </p:nvSpPr>
        <p:spPr>
          <a:xfrm>
            <a:off x="4905184" y="18162"/>
            <a:ext cx="1731564" cy="574516"/>
          </a:xfrm>
          <a:prstGeom prst="rect">
            <a:avLst/>
          </a:prstGeom>
          <a:noFill/>
        </p:spPr>
        <p:txBody>
          <a:bodyPr wrap="none" rtlCol="0">
            <a:spAutoFit/>
          </a:bodyPr>
          <a:lstStyle/>
          <a:p>
            <a:pPr marL="171450" indent="-171450" algn="l">
              <a:spcBef>
                <a:spcPts val="400"/>
              </a:spcBef>
              <a:buFont typeface="Arial" panose="020B0604020202020204" pitchFamily="34" charset="0"/>
              <a:buChar char="•"/>
            </a:pPr>
            <a:r>
              <a:rPr lang="en-US" sz="1400" dirty="0"/>
              <a:t>Classifier module</a:t>
            </a:r>
          </a:p>
          <a:p>
            <a:pPr marL="171450" indent="-171450" algn="l">
              <a:spcBef>
                <a:spcPts val="400"/>
              </a:spcBef>
              <a:buFont typeface="Arial" panose="020B0604020202020204" pitchFamily="34" charset="0"/>
              <a:buChar char="•"/>
            </a:pPr>
            <a:r>
              <a:rPr lang="en-US" sz="1400" dirty="0">
                <a:solidFill>
                  <a:srgbClr val="000000"/>
                </a:solidFill>
                <a:effectLst>
                  <a:outerShdw blurRad="38100" dist="38100" dir="2700000" algn="tl">
                    <a:srgbClr val="000000">
                      <a:alpha val="43137"/>
                    </a:srgbClr>
                  </a:outerShdw>
                </a:effectLst>
              </a:rPr>
              <a:t>Results</a:t>
            </a:r>
          </a:p>
        </p:txBody>
      </p:sp>
    </p:spTree>
    <p:extLst>
      <p:ext uri="{BB962C8B-B14F-4D97-AF65-F5344CB8AC3E}">
        <p14:creationId xmlns:p14="http://schemas.microsoft.com/office/powerpoint/2010/main" val="3640782866"/>
      </p:ext>
    </p:extLst>
  </p:cSld>
  <p:clrMapOvr>
    <a:masterClrMapping/>
  </p:clrMapOvr>
  <mc:AlternateContent xmlns:mc="http://schemas.openxmlformats.org/markup-compatibility/2006" xmlns:p14="http://schemas.microsoft.com/office/powerpoint/2010/main">
    <mc:Choice Requires="p14">
      <p:transition spd="slow" p14:dur="2000" advTm="733"/>
    </mc:Choice>
    <mc:Fallback xmlns="">
      <p:transition spd="slow" advTm="73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xEl>
                                              <p:pRg st="1" end="1"/>
                                            </p:txEl>
                                          </p:spTgt>
                                        </p:tgtEl>
                                        <p:attrNameLst>
                                          <p:attrName>style.visibility</p:attrName>
                                        </p:attrNameLst>
                                      </p:cBhvr>
                                      <p:to>
                                        <p:strVal val="visible"/>
                                      </p:to>
                                    </p:set>
                                    <p:animEffect transition="in" filter="fade">
                                      <p:cBhvr>
                                        <p:cTn id="12" dur="500"/>
                                        <p:tgtEl>
                                          <p:spTgt spid="1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xEl>
                                              <p:pRg st="2" end="2"/>
                                            </p:txEl>
                                          </p:spTgt>
                                        </p:tgtEl>
                                        <p:attrNameLst>
                                          <p:attrName>style.visibility</p:attrName>
                                        </p:attrNameLst>
                                      </p:cBhvr>
                                      <p:to>
                                        <p:strVal val="visible"/>
                                      </p:to>
                                    </p:set>
                                    <p:animEffect transition="in" filter="fade">
                                      <p:cBhvr>
                                        <p:cTn id="17" dur="500"/>
                                        <p:tgtEl>
                                          <p:spTgt spid="1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
                                            <p:txEl>
                                              <p:pRg st="0" end="0"/>
                                            </p:txEl>
                                          </p:spTgt>
                                        </p:tgtEl>
                                        <p:attrNameLst>
                                          <p:attrName>style.visibility</p:attrName>
                                        </p:attrNameLst>
                                      </p:cBhvr>
                                      <p:to>
                                        <p:strVal val="visible"/>
                                      </p:to>
                                    </p:set>
                                    <p:animEffect transition="in" filter="fade">
                                      <p:cBhvr>
                                        <p:cTn id="22" dur="500"/>
                                        <p:tgtEl>
                                          <p:spTgt spid="11">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1">
                                            <p:txEl>
                                              <p:pRg st="1" end="1"/>
                                            </p:txEl>
                                          </p:spTgt>
                                        </p:tgtEl>
                                        <p:attrNameLst>
                                          <p:attrName>style.visibility</p:attrName>
                                        </p:attrNameLst>
                                      </p:cBhvr>
                                      <p:to>
                                        <p:strVal val="visible"/>
                                      </p:to>
                                    </p:set>
                                    <p:animEffect transition="in" filter="fade">
                                      <p:cBhvr>
                                        <p:cTn id="27" dur="500"/>
                                        <p:tgtEl>
                                          <p:spTgt spid="11">
                                            <p:txEl>
                                              <p:pRg st="1" end="1"/>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1">
                                            <p:txEl>
                                              <p:pRg st="2" end="2"/>
                                            </p:txEl>
                                          </p:spTgt>
                                        </p:tgtEl>
                                        <p:attrNameLst>
                                          <p:attrName>style.visibility</p:attrName>
                                        </p:attrNameLst>
                                      </p:cBhvr>
                                      <p:to>
                                        <p:strVal val="visible"/>
                                      </p:to>
                                    </p:set>
                                    <p:animEffect transition="in" filter="fade">
                                      <p:cBhvr>
                                        <p:cTn id="32" dur="500"/>
                                        <p:tgtEl>
                                          <p:spTgt spid="11">
                                            <p:txEl>
                                              <p:pRg st="2" end="2"/>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9">
                                            <p:txEl>
                                              <p:pRg st="0" end="0"/>
                                            </p:txEl>
                                          </p:spTgt>
                                        </p:tgtEl>
                                        <p:attrNameLst>
                                          <p:attrName>style.visibility</p:attrName>
                                        </p:attrNameLst>
                                      </p:cBhvr>
                                      <p:to>
                                        <p:strVal val="visible"/>
                                      </p:to>
                                    </p:set>
                                    <p:animEffect transition="in" filter="fade">
                                      <p:cBhvr>
                                        <p:cTn id="37" dur="500"/>
                                        <p:tgtEl>
                                          <p:spTgt spid="9">
                                            <p:txEl>
                                              <p:pRg st="0" end="0"/>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9">
                                            <p:txEl>
                                              <p:pRg st="1" end="1"/>
                                            </p:txEl>
                                          </p:spTgt>
                                        </p:tgtEl>
                                        <p:attrNameLst>
                                          <p:attrName>style.visibility</p:attrName>
                                        </p:attrNameLst>
                                      </p:cBhvr>
                                      <p:to>
                                        <p:strVal val="visible"/>
                                      </p:to>
                                    </p:set>
                                    <p:animEffect transition="in" filter="fade">
                                      <p:cBhvr>
                                        <p:cTn id="42" dur="500"/>
                                        <p:tgtEl>
                                          <p:spTgt spid="9">
                                            <p:txEl>
                                              <p:pRg st="1" end="1"/>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9">
                                            <p:txEl>
                                              <p:pRg st="2" end="2"/>
                                            </p:txEl>
                                          </p:spTgt>
                                        </p:tgtEl>
                                        <p:attrNameLst>
                                          <p:attrName>style.visibility</p:attrName>
                                        </p:attrNameLst>
                                      </p:cBhvr>
                                      <p:to>
                                        <p:strVal val="visible"/>
                                      </p:to>
                                    </p:set>
                                    <p:animEffect transition="in" filter="fade">
                                      <p:cBhvr>
                                        <p:cTn id="47" dur="500"/>
                                        <p:tgtEl>
                                          <p:spTgt spid="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569F3626-3701-49B0-836D-8CB2992CE193}" type="slidenum">
              <a:rPr lang="en-US" smtClean="0"/>
              <a:pPr/>
              <a:t>22</a:t>
            </a:fld>
            <a:endParaRPr lang="en-US"/>
          </a:p>
        </p:txBody>
      </p:sp>
      <p:pic>
        <p:nvPicPr>
          <p:cNvPr id="3" name="Picture 2"/>
          <p:cNvPicPr/>
          <p:nvPr/>
        </p:nvPicPr>
        <p:blipFill>
          <a:blip r:embed="rId2"/>
          <a:stretch>
            <a:fillRect/>
          </a:stretch>
        </p:blipFill>
        <p:spPr>
          <a:xfrm>
            <a:off x="0" y="0"/>
            <a:ext cx="9144000" cy="6858000"/>
          </a:xfrm>
          <a:prstGeom prst="rect">
            <a:avLst/>
          </a:prstGeom>
        </p:spPr>
      </p:pic>
      <p:sp>
        <p:nvSpPr>
          <p:cNvPr id="4" name="Rectangle 3"/>
          <p:cNvSpPr/>
          <p:nvPr/>
        </p:nvSpPr>
        <p:spPr>
          <a:xfrm rot="2148914">
            <a:off x="-513096" y="3029573"/>
            <a:ext cx="9830971" cy="271644"/>
          </a:xfrm>
          <a:prstGeom prst="rect">
            <a:avLst/>
          </a:prstGeom>
          <a:noFill/>
          <a:ln w="19050">
            <a:solidFill>
              <a:srgbClr val="C00000"/>
            </a:solidFill>
          </a:ln>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Tree>
    <p:extLst>
      <p:ext uri="{BB962C8B-B14F-4D97-AF65-F5344CB8AC3E}">
        <p14:creationId xmlns:p14="http://schemas.microsoft.com/office/powerpoint/2010/main" val="260944745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569F3626-3701-49B0-836D-8CB2992CE193}" type="slidenum">
              <a:rPr lang="en-US" smtClean="0"/>
              <a:pPr/>
              <a:t>23</a:t>
            </a:fld>
            <a:endParaRPr lang="en-US"/>
          </a:p>
        </p:txBody>
      </p:sp>
      <p:pic>
        <p:nvPicPr>
          <p:cNvPr id="4" name="Picture 2" descr="http://wansview.vn/uploads/giai-phap/source/free-pph-demo.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9144000" cy="65937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60513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extBox 3"/>
          <p:cNvSpPr txBox="1">
            <a:spLocks noChangeArrowheads="1"/>
          </p:cNvSpPr>
          <p:nvPr/>
        </p:nvSpPr>
        <p:spPr bwMode="auto">
          <a:xfrm>
            <a:off x="307974" y="219655"/>
            <a:ext cx="2184703" cy="400110"/>
          </a:xfrm>
          <a:prstGeom prst="rect">
            <a:avLst/>
          </a:prstGeom>
          <a:noFill/>
          <a:ln w="9525">
            <a:noFill/>
            <a:miter lim="800000"/>
            <a:headEnd/>
            <a:tailEnd/>
          </a:ln>
        </p:spPr>
        <p:txBody>
          <a:bodyPr wrap="square">
            <a:spAutoFit/>
          </a:bodyPr>
          <a:lstStyle/>
          <a:p>
            <a:pPr algn="l"/>
            <a:r>
              <a:rPr lang="en-US" sz="2000" b="1" cap="small" spc="25" dirty="0" smtClean="0">
                <a:solidFill>
                  <a:srgbClr val="000000"/>
                </a:solidFill>
                <a:effectLst>
                  <a:outerShdw blurRad="38100" dist="38100" dir="2700000" algn="tl">
                    <a:srgbClr val="000000">
                      <a:alpha val="43137"/>
                    </a:srgbClr>
                  </a:outerShdw>
                </a:effectLst>
                <a:latin typeface="Times New Roman" panose="02020603050405020304" pitchFamily="18" charset="0"/>
                <a:ea typeface="SimSun" panose="02010600030101010101" pitchFamily="2" charset="-122"/>
                <a:cs typeface="Times New Roman" panose="02020603050405020304" pitchFamily="18" charset="0"/>
              </a:rPr>
              <a:t>Implementation</a:t>
            </a:r>
            <a:endParaRPr lang="en-US" sz="2000" b="1" cap="small" spc="25" dirty="0">
              <a:solidFill>
                <a:srgbClr val="000000"/>
              </a:solidFill>
              <a:effectLst>
                <a:outerShdw blurRad="38100" dist="38100" dir="2700000" algn="tl">
                  <a:srgbClr val="000000">
                    <a:alpha val="43137"/>
                  </a:srgbClr>
                </a:outerShdw>
              </a:effectLst>
              <a:latin typeface="Times New Roman" panose="02020603050405020304" pitchFamily="18" charset="0"/>
              <a:ea typeface="SimSun" panose="02010600030101010101" pitchFamily="2" charset="-122"/>
              <a:cs typeface="Times New Roman" panose="02020603050405020304" pitchFamily="18" charset="0"/>
            </a:endParaRPr>
          </a:p>
        </p:txBody>
      </p:sp>
      <p:sp>
        <p:nvSpPr>
          <p:cNvPr id="50" name="object 3"/>
          <p:cNvSpPr/>
          <p:nvPr/>
        </p:nvSpPr>
        <p:spPr>
          <a:xfrm flipH="1">
            <a:off x="2423855" y="12526"/>
            <a:ext cx="68823" cy="814369"/>
          </a:xfrm>
          <a:custGeom>
            <a:avLst/>
            <a:gdLst/>
            <a:ahLst/>
            <a:cxnLst/>
            <a:rect l="l" t="t" r="r" b="b"/>
            <a:pathLst>
              <a:path h="533400">
                <a:moveTo>
                  <a:pt x="0" y="0"/>
                </a:moveTo>
                <a:lnTo>
                  <a:pt x="0" y="533400"/>
                </a:lnTo>
              </a:path>
            </a:pathLst>
          </a:custGeom>
          <a:ln w="28575">
            <a:solidFill>
              <a:srgbClr val="7F7F7F"/>
            </a:solidFill>
          </a:ln>
        </p:spPr>
        <p:txBody>
          <a:bodyPr wrap="square" lIns="0" tIns="0" rIns="0" bIns="0" rtlCol="0">
            <a:noAutofit/>
          </a:bodyPr>
          <a:lstStyle/>
          <a:p>
            <a:endParaRPr>
              <a:solidFill>
                <a:srgbClr val="595959"/>
              </a:solidFill>
            </a:endParaRPr>
          </a:p>
        </p:txBody>
      </p:sp>
      <p:sp>
        <p:nvSpPr>
          <p:cNvPr id="3" name="Slide Number Placeholder 2"/>
          <p:cNvSpPr>
            <a:spLocks noGrp="1"/>
          </p:cNvSpPr>
          <p:nvPr>
            <p:ph type="sldNum" sz="quarter" idx="10"/>
          </p:nvPr>
        </p:nvSpPr>
        <p:spPr/>
        <p:txBody>
          <a:bodyPr/>
          <a:lstStyle/>
          <a:p>
            <a:fld id="{569F3626-3701-49B0-836D-8CB2992CE193}" type="slidenum">
              <a:rPr lang="en-US" smtClean="0"/>
              <a:pPr/>
              <a:t>24</a:t>
            </a:fld>
            <a:endParaRPr lang="en-US"/>
          </a:p>
        </p:txBody>
      </p:sp>
      <p:sp>
        <p:nvSpPr>
          <p:cNvPr id="4" name="TextBox 3"/>
          <p:cNvSpPr txBox="1"/>
          <p:nvPr/>
        </p:nvSpPr>
        <p:spPr>
          <a:xfrm>
            <a:off x="2505204" y="7937"/>
            <a:ext cx="1991251" cy="841256"/>
          </a:xfrm>
          <a:prstGeom prst="rect">
            <a:avLst/>
          </a:prstGeom>
          <a:noFill/>
        </p:spPr>
        <p:txBody>
          <a:bodyPr wrap="none" rtlCol="0">
            <a:spAutoFit/>
          </a:bodyPr>
          <a:lstStyle/>
          <a:p>
            <a:pPr marL="171450" indent="-171450" algn="l">
              <a:spcBef>
                <a:spcPts val="400"/>
              </a:spcBef>
              <a:buFont typeface="Arial" panose="020B0604020202020204" pitchFamily="34" charset="0"/>
              <a:buChar char="•"/>
            </a:pPr>
            <a:r>
              <a:rPr lang="en-US" sz="1400" dirty="0"/>
              <a:t>System specification</a:t>
            </a:r>
          </a:p>
          <a:p>
            <a:pPr marL="171450" indent="-171450" algn="l">
              <a:spcBef>
                <a:spcPts val="400"/>
              </a:spcBef>
              <a:buFont typeface="Arial" panose="020B0604020202020204" pitchFamily="34" charset="0"/>
              <a:buChar char="•"/>
            </a:pPr>
            <a:r>
              <a:rPr lang="en-US" sz="1400" dirty="0" smtClean="0"/>
              <a:t>Pre-process module</a:t>
            </a:r>
          </a:p>
          <a:p>
            <a:pPr marL="171450" indent="-171450" algn="l">
              <a:spcBef>
                <a:spcPts val="400"/>
              </a:spcBef>
              <a:buFont typeface="Arial" panose="020B0604020202020204" pitchFamily="34" charset="0"/>
              <a:buChar char="•"/>
            </a:pPr>
            <a:r>
              <a:rPr lang="en-US" sz="1400" dirty="0" smtClean="0"/>
              <a:t>Descriptor module</a:t>
            </a:r>
            <a:endParaRPr lang="en-US" sz="1400" dirty="0"/>
          </a:p>
        </p:txBody>
      </p:sp>
      <p:sp>
        <p:nvSpPr>
          <p:cNvPr id="8" name="TextBox 7"/>
          <p:cNvSpPr txBox="1"/>
          <p:nvPr/>
        </p:nvSpPr>
        <p:spPr>
          <a:xfrm>
            <a:off x="4981802" y="-14361"/>
            <a:ext cx="2327881" cy="574516"/>
          </a:xfrm>
          <a:prstGeom prst="rect">
            <a:avLst/>
          </a:prstGeom>
          <a:noFill/>
        </p:spPr>
        <p:txBody>
          <a:bodyPr wrap="none" rtlCol="0">
            <a:spAutoFit/>
          </a:bodyPr>
          <a:lstStyle/>
          <a:p>
            <a:pPr marL="171450" indent="-171450" algn="l">
              <a:spcBef>
                <a:spcPts val="400"/>
              </a:spcBef>
              <a:buFont typeface="Arial" panose="020B0604020202020204" pitchFamily="34" charset="0"/>
              <a:buChar char="•"/>
            </a:pPr>
            <a:r>
              <a:rPr lang="en-US" sz="1400" dirty="0" smtClean="0"/>
              <a:t>Classifier module</a:t>
            </a:r>
            <a:endParaRPr lang="en-US" sz="1400" dirty="0"/>
          </a:p>
          <a:p>
            <a:pPr marL="171450" indent="-171450" algn="l">
              <a:spcBef>
                <a:spcPts val="400"/>
              </a:spcBef>
              <a:buFont typeface="Arial" panose="020B0604020202020204" pitchFamily="34" charset="0"/>
              <a:buChar char="•"/>
            </a:pPr>
            <a:r>
              <a:rPr lang="en-US" sz="1400" dirty="0" smtClean="0">
                <a:solidFill>
                  <a:srgbClr val="000000"/>
                </a:solidFill>
                <a:effectLst>
                  <a:outerShdw blurRad="38100" dist="38100" dir="2700000" algn="tl">
                    <a:srgbClr val="000000">
                      <a:alpha val="43137"/>
                    </a:srgbClr>
                  </a:outerShdw>
                </a:effectLst>
              </a:rPr>
              <a:t>Results </a:t>
            </a:r>
            <a:r>
              <a:rPr lang="en-US" sz="1400" dirty="0">
                <a:solidFill>
                  <a:srgbClr val="000000"/>
                </a:solidFill>
                <a:effectLst>
                  <a:outerShdw blurRad="38100" dist="38100" dir="2700000" algn="tl">
                    <a:srgbClr val="000000">
                      <a:alpha val="43137"/>
                    </a:srgbClr>
                  </a:outerShdw>
                </a:effectLst>
              </a:rPr>
              <a:t>and future works</a:t>
            </a:r>
            <a:endParaRPr lang="en-US" sz="1400" dirty="0" smtClean="0">
              <a:solidFill>
                <a:srgbClr val="000000"/>
              </a:solidFill>
              <a:effectLst>
                <a:outerShdw blurRad="38100" dist="38100" dir="2700000" algn="tl">
                  <a:srgbClr val="000000">
                    <a:alpha val="43137"/>
                  </a:srgbClr>
                </a:outerShdw>
              </a:effectLst>
            </a:endParaRPr>
          </a:p>
        </p:txBody>
      </p:sp>
      <p:pic>
        <p:nvPicPr>
          <p:cNvPr id="2" name="Untitled">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7937"/>
            <a:ext cx="9144000" cy="6217017"/>
          </a:xfrm>
          <a:prstGeom prst="rect">
            <a:avLst/>
          </a:prstGeom>
        </p:spPr>
      </p:pic>
    </p:spTree>
    <p:extLst>
      <p:ext uri="{BB962C8B-B14F-4D97-AF65-F5344CB8AC3E}">
        <p14:creationId xmlns:p14="http://schemas.microsoft.com/office/powerpoint/2010/main" val="265372471"/>
      </p:ext>
    </p:extLst>
  </p:cSld>
  <p:clrMapOvr>
    <a:masterClrMapping/>
  </p:clrMapOvr>
  <mc:AlternateContent xmlns:mc="http://schemas.openxmlformats.org/markup-compatibility/2006">
    <mc:Choice xmlns:p14="http://schemas.microsoft.com/office/powerpoint/2010/main" Requires="p14">
      <p:transition spd="slow" p14:dur="2000" advTm="733"/>
    </mc:Choice>
    <mc:Fallback>
      <p:transition spd="slow" advTm="733"/>
    </mc:Fallback>
  </mc:AlternateContent>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extBox 3"/>
          <p:cNvSpPr txBox="1">
            <a:spLocks noChangeArrowheads="1"/>
          </p:cNvSpPr>
          <p:nvPr/>
        </p:nvSpPr>
        <p:spPr bwMode="auto">
          <a:xfrm>
            <a:off x="245326" y="68060"/>
            <a:ext cx="2325408" cy="707886"/>
          </a:xfrm>
          <a:prstGeom prst="rect">
            <a:avLst/>
          </a:prstGeom>
          <a:noFill/>
          <a:ln w="9525">
            <a:noFill/>
            <a:miter lim="800000"/>
            <a:headEnd/>
            <a:tailEnd/>
          </a:ln>
        </p:spPr>
        <p:txBody>
          <a:bodyPr wrap="square">
            <a:spAutoFit/>
          </a:bodyPr>
          <a:lstStyle/>
          <a:p>
            <a:pPr algn="l"/>
            <a:r>
              <a:rPr lang="en-US" sz="2000" b="1" cap="small" spc="25" dirty="0" smtClean="0">
                <a:solidFill>
                  <a:srgbClr val="000000"/>
                </a:solidFill>
                <a:effectLst>
                  <a:outerShdw blurRad="38100" dist="38100" dir="2700000" algn="tl">
                    <a:srgbClr val="000000">
                      <a:alpha val="43137"/>
                    </a:srgbClr>
                  </a:outerShdw>
                </a:effectLst>
                <a:latin typeface="Times New Roman" panose="02020603050405020304" pitchFamily="18" charset="0"/>
                <a:ea typeface="SimSun" panose="02010600030101010101" pitchFamily="2" charset="-122"/>
                <a:cs typeface="Times New Roman" panose="02020603050405020304" pitchFamily="18" charset="0"/>
              </a:rPr>
              <a:t>Dynamic gesture recognition</a:t>
            </a:r>
          </a:p>
        </p:txBody>
      </p:sp>
      <p:sp>
        <p:nvSpPr>
          <p:cNvPr id="50" name="object 3"/>
          <p:cNvSpPr/>
          <p:nvPr/>
        </p:nvSpPr>
        <p:spPr>
          <a:xfrm flipH="1">
            <a:off x="2423855" y="12526"/>
            <a:ext cx="68823" cy="814369"/>
          </a:xfrm>
          <a:custGeom>
            <a:avLst/>
            <a:gdLst/>
            <a:ahLst/>
            <a:cxnLst/>
            <a:rect l="l" t="t" r="r" b="b"/>
            <a:pathLst>
              <a:path h="533400">
                <a:moveTo>
                  <a:pt x="0" y="0"/>
                </a:moveTo>
                <a:lnTo>
                  <a:pt x="0" y="533400"/>
                </a:lnTo>
              </a:path>
            </a:pathLst>
          </a:custGeom>
          <a:ln w="28575">
            <a:solidFill>
              <a:srgbClr val="7F7F7F"/>
            </a:solidFill>
          </a:ln>
        </p:spPr>
        <p:txBody>
          <a:bodyPr wrap="square" lIns="0" tIns="0" rIns="0" bIns="0" rtlCol="0">
            <a:noAutofit/>
          </a:bodyPr>
          <a:lstStyle/>
          <a:p>
            <a:endParaRPr>
              <a:solidFill>
                <a:srgbClr val="595959"/>
              </a:solidFill>
            </a:endParaRPr>
          </a:p>
        </p:txBody>
      </p:sp>
      <p:sp>
        <p:nvSpPr>
          <p:cNvPr id="3" name="Slide Number Placeholder 2"/>
          <p:cNvSpPr>
            <a:spLocks noGrp="1"/>
          </p:cNvSpPr>
          <p:nvPr>
            <p:ph type="sldNum" sz="quarter" idx="10"/>
          </p:nvPr>
        </p:nvSpPr>
        <p:spPr/>
        <p:txBody>
          <a:bodyPr/>
          <a:lstStyle/>
          <a:p>
            <a:fld id="{569F3626-3701-49B0-836D-8CB2992CE193}" type="slidenum">
              <a:rPr lang="en-US" smtClean="0">
                <a:solidFill>
                  <a:srgbClr val="AAAAAA"/>
                </a:solidFill>
              </a:rPr>
              <a:pPr/>
              <a:t>25</a:t>
            </a:fld>
            <a:endParaRPr lang="en-US">
              <a:solidFill>
                <a:srgbClr val="AAAAAA"/>
              </a:solidFill>
            </a:endParaRPr>
          </a:p>
        </p:txBody>
      </p:sp>
      <p:sp>
        <p:nvSpPr>
          <p:cNvPr id="4" name="TextBox 3"/>
          <p:cNvSpPr txBox="1"/>
          <p:nvPr/>
        </p:nvSpPr>
        <p:spPr>
          <a:xfrm>
            <a:off x="2492678" y="23115"/>
            <a:ext cx="2089033" cy="841256"/>
          </a:xfrm>
          <a:prstGeom prst="rect">
            <a:avLst/>
          </a:prstGeom>
          <a:noFill/>
        </p:spPr>
        <p:txBody>
          <a:bodyPr wrap="none" rtlCol="0">
            <a:spAutoFit/>
          </a:bodyPr>
          <a:lstStyle/>
          <a:p>
            <a:pPr marL="171450" indent="-171450" algn="l">
              <a:spcBef>
                <a:spcPts val="400"/>
              </a:spcBef>
              <a:buFont typeface="Arial" panose="020B0604020202020204" pitchFamily="34" charset="0"/>
              <a:buChar char="•"/>
            </a:pPr>
            <a:r>
              <a:rPr lang="en-US" sz="1400" dirty="0">
                <a:solidFill>
                  <a:srgbClr val="000000"/>
                </a:solidFill>
                <a:effectLst>
                  <a:outerShdw blurRad="38100" dist="38100" dir="2700000" algn="tl">
                    <a:srgbClr val="000000">
                      <a:alpha val="43137"/>
                    </a:srgbClr>
                  </a:outerShdw>
                </a:effectLst>
              </a:rPr>
              <a:t>Software </a:t>
            </a:r>
            <a:r>
              <a:rPr lang="en-US" sz="1400" dirty="0" smtClean="0">
                <a:solidFill>
                  <a:srgbClr val="000000"/>
                </a:solidFill>
                <a:effectLst>
                  <a:outerShdw blurRad="38100" dist="38100" dir="2700000" algn="tl">
                    <a:srgbClr val="000000">
                      <a:alpha val="43137"/>
                    </a:srgbClr>
                  </a:outerShdw>
                </a:effectLst>
              </a:rPr>
              <a:t>flow</a:t>
            </a:r>
            <a:endParaRPr lang="en-US" sz="1400" dirty="0">
              <a:solidFill>
                <a:srgbClr val="000000"/>
              </a:solidFill>
              <a:effectLst>
                <a:outerShdw blurRad="38100" dist="38100" dir="2700000" algn="tl">
                  <a:srgbClr val="000000">
                    <a:alpha val="43137"/>
                  </a:srgbClr>
                </a:outerShdw>
              </a:effectLst>
            </a:endParaRPr>
          </a:p>
          <a:p>
            <a:pPr marL="171450" indent="-171450" algn="l">
              <a:spcBef>
                <a:spcPts val="400"/>
              </a:spcBef>
              <a:buFont typeface="Arial" panose="020B0604020202020204" pitchFamily="34" charset="0"/>
              <a:buChar char="•"/>
            </a:pPr>
            <a:r>
              <a:rPr lang="en-US" sz="1400" dirty="0" smtClean="0">
                <a:solidFill>
                  <a:srgbClr val="595959"/>
                </a:solidFill>
              </a:rPr>
              <a:t>Input data module</a:t>
            </a:r>
          </a:p>
          <a:p>
            <a:pPr marL="171450" indent="-171450" algn="l">
              <a:spcBef>
                <a:spcPts val="400"/>
              </a:spcBef>
              <a:buFont typeface="Arial" panose="020B0604020202020204" pitchFamily="34" charset="0"/>
              <a:buChar char="•"/>
            </a:pPr>
            <a:r>
              <a:rPr lang="en-US" sz="1400" dirty="0" smtClean="0">
                <a:solidFill>
                  <a:srgbClr val="595959"/>
                </a:solidFill>
              </a:rPr>
              <a:t>Normalization module</a:t>
            </a:r>
          </a:p>
        </p:txBody>
      </p:sp>
      <p:sp>
        <p:nvSpPr>
          <p:cNvPr id="8" name="TextBox 7"/>
          <p:cNvSpPr txBox="1"/>
          <p:nvPr/>
        </p:nvSpPr>
        <p:spPr>
          <a:xfrm>
            <a:off x="4905184" y="23115"/>
            <a:ext cx="1731564" cy="574516"/>
          </a:xfrm>
          <a:prstGeom prst="rect">
            <a:avLst/>
          </a:prstGeom>
          <a:noFill/>
        </p:spPr>
        <p:txBody>
          <a:bodyPr wrap="none" rtlCol="0">
            <a:spAutoFit/>
          </a:bodyPr>
          <a:lstStyle/>
          <a:p>
            <a:pPr marL="171450" indent="-171450" algn="l">
              <a:spcBef>
                <a:spcPts val="400"/>
              </a:spcBef>
              <a:buFont typeface="Arial" panose="020B0604020202020204" pitchFamily="34" charset="0"/>
              <a:buChar char="•"/>
            </a:pPr>
            <a:r>
              <a:rPr lang="en-US" sz="1400" dirty="0" smtClean="0">
                <a:solidFill>
                  <a:srgbClr val="595959"/>
                </a:solidFill>
              </a:rPr>
              <a:t>Classifier module</a:t>
            </a:r>
            <a:endParaRPr lang="en-US" sz="1400" dirty="0">
              <a:solidFill>
                <a:srgbClr val="595959"/>
              </a:solidFill>
            </a:endParaRPr>
          </a:p>
          <a:p>
            <a:pPr marL="171450" indent="-171450" algn="l">
              <a:spcBef>
                <a:spcPts val="400"/>
              </a:spcBef>
              <a:buFont typeface="Arial" panose="020B0604020202020204" pitchFamily="34" charset="0"/>
              <a:buChar char="•"/>
            </a:pPr>
            <a:r>
              <a:rPr lang="en-US" sz="1400" dirty="0" smtClean="0">
                <a:solidFill>
                  <a:srgbClr val="595959"/>
                </a:solidFill>
              </a:rPr>
              <a:t>Results</a:t>
            </a:r>
            <a:endParaRPr lang="en-US" sz="1400" dirty="0">
              <a:solidFill>
                <a:srgbClr val="595959"/>
              </a:solidFill>
            </a:endParaRPr>
          </a:p>
        </p:txBody>
      </p:sp>
      <p:pic>
        <p:nvPicPr>
          <p:cNvPr id="9" name="Picture 8"/>
          <p:cNvPicPr>
            <a:picLocks noChangeAspect="1"/>
          </p:cNvPicPr>
          <p:nvPr/>
        </p:nvPicPr>
        <p:blipFill>
          <a:blip r:embed="rId3"/>
          <a:stretch>
            <a:fillRect/>
          </a:stretch>
        </p:blipFill>
        <p:spPr>
          <a:xfrm>
            <a:off x="5302250" y="5008084"/>
            <a:ext cx="1453936" cy="540881"/>
          </a:xfrm>
          <a:prstGeom prst="rect">
            <a:avLst/>
          </a:prstGeom>
        </p:spPr>
      </p:pic>
      <p:pic>
        <p:nvPicPr>
          <p:cNvPr id="7" name="Picture 6"/>
          <p:cNvPicPr>
            <a:picLocks noChangeAspect="1"/>
          </p:cNvPicPr>
          <p:nvPr/>
        </p:nvPicPr>
        <p:blipFill>
          <a:blip r:embed="rId4"/>
          <a:stretch>
            <a:fillRect/>
          </a:stretch>
        </p:blipFill>
        <p:spPr>
          <a:xfrm>
            <a:off x="5770966" y="3483112"/>
            <a:ext cx="2397513" cy="2065854"/>
          </a:xfrm>
          <a:prstGeom prst="rect">
            <a:avLst/>
          </a:prstGeom>
        </p:spPr>
      </p:pic>
      <p:sp>
        <p:nvSpPr>
          <p:cNvPr id="6" name="TextBox 5"/>
          <p:cNvSpPr txBox="1"/>
          <p:nvPr/>
        </p:nvSpPr>
        <p:spPr>
          <a:xfrm>
            <a:off x="4589211" y="3878507"/>
            <a:ext cx="1341689" cy="707886"/>
          </a:xfrm>
          <a:prstGeom prst="rect">
            <a:avLst/>
          </a:prstGeom>
          <a:noFill/>
        </p:spPr>
        <p:txBody>
          <a:bodyPr wrap="square" rtlCol="0">
            <a:spAutoFit/>
          </a:bodyPr>
          <a:lstStyle/>
          <a:p>
            <a:r>
              <a:rPr lang="en-US" sz="2000" b="1" dirty="0" smtClean="0">
                <a:solidFill>
                  <a:srgbClr val="000000"/>
                </a:solidFill>
              </a:rPr>
              <a:t>Training mode</a:t>
            </a:r>
            <a:endParaRPr lang="en-US" sz="2000" b="1" dirty="0">
              <a:solidFill>
                <a:srgbClr val="000000"/>
              </a:solidFill>
            </a:endParaRPr>
          </a:p>
        </p:txBody>
      </p:sp>
      <p:sp>
        <p:nvSpPr>
          <p:cNvPr id="14" name="TextBox 13"/>
          <p:cNvSpPr txBox="1"/>
          <p:nvPr/>
        </p:nvSpPr>
        <p:spPr>
          <a:xfrm>
            <a:off x="7316392" y="3817639"/>
            <a:ext cx="1770992" cy="707886"/>
          </a:xfrm>
          <a:prstGeom prst="rect">
            <a:avLst/>
          </a:prstGeom>
          <a:noFill/>
        </p:spPr>
        <p:txBody>
          <a:bodyPr wrap="square" rtlCol="0">
            <a:spAutoFit/>
          </a:bodyPr>
          <a:lstStyle/>
          <a:p>
            <a:r>
              <a:rPr lang="en-US" sz="2000" b="1" dirty="0" smtClean="0">
                <a:solidFill>
                  <a:srgbClr val="000000"/>
                </a:solidFill>
              </a:rPr>
              <a:t>Recognizing mode</a:t>
            </a:r>
            <a:endParaRPr lang="en-US" sz="2000" b="1" dirty="0">
              <a:solidFill>
                <a:srgbClr val="000000"/>
              </a:solidFill>
            </a:endParaRPr>
          </a:p>
        </p:txBody>
      </p:sp>
      <p:pic>
        <p:nvPicPr>
          <p:cNvPr id="2" name="Picture 1"/>
          <p:cNvPicPr>
            <a:picLocks noChangeAspect="1"/>
          </p:cNvPicPr>
          <p:nvPr/>
        </p:nvPicPr>
        <p:blipFill>
          <a:blip r:embed="rId5"/>
          <a:stretch>
            <a:fillRect/>
          </a:stretch>
        </p:blipFill>
        <p:spPr>
          <a:xfrm>
            <a:off x="245326" y="1916445"/>
            <a:ext cx="8839103" cy="1922501"/>
          </a:xfrm>
          <a:prstGeom prst="rect">
            <a:avLst/>
          </a:prstGeom>
        </p:spPr>
      </p:pic>
      <p:pic>
        <p:nvPicPr>
          <p:cNvPr id="10" name="Picture 9"/>
          <p:cNvPicPr>
            <a:picLocks noChangeAspect="1"/>
          </p:cNvPicPr>
          <p:nvPr/>
        </p:nvPicPr>
        <p:blipFill>
          <a:blip r:embed="rId6"/>
          <a:stretch>
            <a:fillRect/>
          </a:stretch>
        </p:blipFill>
        <p:spPr>
          <a:xfrm>
            <a:off x="7281467" y="3483113"/>
            <a:ext cx="218033" cy="1190898"/>
          </a:xfrm>
          <a:prstGeom prst="rect">
            <a:avLst/>
          </a:prstGeom>
        </p:spPr>
      </p:pic>
      <p:sp>
        <p:nvSpPr>
          <p:cNvPr id="13" name="Rectangle 12"/>
          <p:cNvSpPr/>
          <p:nvPr/>
        </p:nvSpPr>
        <p:spPr>
          <a:xfrm>
            <a:off x="417793" y="1081380"/>
            <a:ext cx="7362367" cy="400110"/>
          </a:xfrm>
          <a:prstGeom prst="rect">
            <a:avLst/>
          </a:prstGeom>
        </p:spPr>
        <p:txBody>
          <a:bodyPr wrap="square">
            <a:spAutoFit/>
          </a:bodyPr>
          <a:lstStyle/>
          <a:p>
            <a:pPr marL="342900" indent="-342900" algn="l">
              <a:buFont typeface="Wingdings" panose="05000000000000000000" pitchFamily="2" charset="2"/>
              <a:buChar char="§"/>
            </a:pPr>
            <a:r>
              <a:rPr lang="en-US" sz="2000" dirty="0" smtClean="0">
                <a:solidFill>
                  <a:srgbClr val="000000"/>
                </a:solidFill>
                <a:effectLst>
                  <a:outerShdw blurRad="38100" dist="38100" dir="2700000" algn="tl">
                    <a:srgbClr val="000000">
                      <a:alpha val="43137"/>
                    </a:srgbClr>
                  </a:outerShdw>
                </a:effectLst>
              </a:rPr>
              <a:t>Technique proposal: </a:t>
            </a:r>
            <a:r>
              <a:rPr lang="en-US" sz="2000" dirty="0" smtClean="0"/>
              <a:t>$1 recognizer based [16]</a:t>
            </a:r>
            <a:r>
              <a:rPr lang="en-US" sz="2000" dirty="0" smtClean="0">
                <a:solidFill>
                  <a:srgbClr val="000000"/>
                </a:solidFill>
                <a:effectLst>
                  <a:outerShdw blurRad="38100" dist="38100" dir="2700000" algn="tl">
                    <a:srgbClr val="000000">
                      <a:alpha val="43137"/>
                    </a:srgbClr>
                  </a:outerShdw>
                </a:effectLst>
              </a:rPr>
              <a:t> </a:t>
            </a:r>
          </a:p>
        </p:txBody>
      </p:sp>
    </p:spTree>
    <p:extLst>
      <p:ext uri="{BB962C8B-B14F-4D97-AF65-F5344CB8AC3E}">
        <p14:creationId xmlns:p14="http://schemas.microsoft.com/office/powerpoint/2010/main" val="593480239"/>
      </p:ext>
    </p:extLst>
  </p:cSld>
  <p:clrMapOvr>
    <a:masterClrMapping/>
  </p:clrMapOvr>
  <mc:AlternateContent xmlns:mc="http://schemas.openxmlformats.org/markup-compatibility/2006" xmlns:p14="http://schemas.microsoft.com/office/powerpoint/2010/main">
    <mc:Choice Requires="p14">
      <p:transition spd="slow" p14:dur="2000" advTm="733"/>
    </mc:Choice>
    <mc:Fallback xmlns="">
      <p:transition spd="slow" advTm="73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par>
                                <p:cTn id="21" presetID="10"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500"/>
                                        <p:tgtEl>
                                          <p:spTgt spid="10"/>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13">
                                            <p:txEl>
                                              <p:pRg st="0" end="0"/>
                                            </p:txEl>
                                          </p:spTgt>
                                        </p:tgtEl>
                                        <p:attrNameLst>
                                          <p:attrName>style.visibility</p:attrName>
                                        </p:attrNameLst>
                                      </p:cBhvr>
                                      <p:to>
                                        <p:strVal val="visible"/>
                                      </p:to>
                                    </p:set>
                                    <p:animEffect transition="in" filter="fade">
                                      <p:cBhvr>
                                        <p:cTn id="33" dur="500"/>
                                        <p:tgtEl>
                                          <p:spTgt spid="1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4"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object 3"/>
          <p:cNvSpPr/>
          <p:nvPr/>
        </p:nvSpPr>
        <p:spPr>
          <a:xfrm flipH="1">
            <a:off x="2423855" y="12526"/>
            <a:ext cx="68823" cy="814369"/>
          </a:xfrm>
          <a:custGeom>
            <a:avLst/>
            <a:gdLst/>
            <a:ahLst/>
            <a:cxnLst/>
            <a:rect l="l" t="t" r="r" b="b"/>
            <a:pathLst>
              <a:path h="533400">
                <a:moveTo>
                  <a:pt x="0" y="0"/>
                </a:moveTo>
                <a:lnTo>
                  <a:pt x="0" y="533400"/>
                </a:lnTo>
              </a:path>
            </a:pathLst>
          </a:custGeom>
          <a:ln w="28575">
            <a:solidFill>
              <a:srgbClr val="7F7F7F"/>
            </a:solidFill>
          </a:ln>
        </p:spPr>
        <p:txBody>
          <a:bodyPr wrap="square" lIns="0" tIns="0" rIns="0" bIns="0" rtlCol="0">
            <a:noAutofit/>
          </a:bodyPr>
          <a:lstStyle/>
          <a:p>
            <a:endParaRPr>
              <a:solidFill>
                <a:srgbClr val="595959"/>
              </a:solidFill>
            </a:endParaRPr>
          </a:p>
        </p:txBody>
      </p:sp>
      <p:sp>
        <p:nvSpPr>
          <p:cNvPr id="3" name="Slide Number Placeholder 2"/>
          <p:cNvSpPr>
            <a:spLocks noGrp="1"/>
          </p:cNvSpPr>
          <p:nvPr>
            <p:ph type="sldNum" sz="quarter" idx="10"/>
          </p:nvPr>
        </p:nvSpPr>
        <p:spPr/>
        <p:txBody>
          <a:bodyPr/>
          <a:lstStyle/>
          <a:p>
            <a:fld id="{569F3626-3701-49B0-836D-8CB2992CE193}" type="slidenum">
              <a:rPr lang="en-US" smtClean="0">
                <a:solidFill>
                  <a:srgbClr val="AAAAAA"/>
                </a:solidFill>
              </a:rPr>
              <a:pPr/>
              <a:t>26</a:t>
            </a:fld>
            <a:endParaRPr lang="en-US">
              <a:solidFill>
                <a:srgbClr val="AAAAAA"/>
              </a:solidFill>
            </a:endParaRPr>
          </a:p>
        </p:txBody>
      </p:sp>
      <p:sp>
        <p:nvSpPr>
          <p:cNvPr id="15" name="Rectangle 14"/>
          <p:cNvSpPr/>
          <p:nvPr/>
        </p:nvSpPr>
        <p:spPr>
          <a:xfrm>
            <a:off x="133350" y="1803283"/>
            <a:ext cx="7362367" cy="1323439"/>
          </a:xfrm>
          <a:prstGeom prst="rect">
            <a:avLst/>
          </a:prstGeom>
        </p:spPr>
        <p:txBody>
          <a:bodyPr wrap="square">
            <a:spAutoFit/>
          </a:bodyPr>
          <a:lstStyle/>
          <a:p>
            <a:pPr marL="342900" indent="-342900" algn="l">
              <a:buFont typeface="Wingdings" panose="05000000000000000000" pitchFamily="2" charset="2"/>
              <a:buChar char="ü"/>
            </a:pPr>
            <a:r>
              <a:rPr lang="en-US" sz="2000" dirty="0" smtClean="0">
                <a:solidFill>
                  <a:srgbClr val="960000"/>
                </a:solidFill>
                <a:effectLst>
                  <a:outerShdw blurRad="38100" dist="38100" dir="2700000" algn="tl">
                    <a:srgbClr val="000000">
                      <a:alpha val="43137"/>
                    </a:srgbClr>
                  </a:outerShdw>
                </a:effectLst>
              </a:rPr>
              <a:t>Input data module:</a:t>
            </a:r>
          </a:p>
          <a:p>
            <a:pPr marL="342900" indent="-342900" algn="l">
              <a:buFont typeface="Wingdings" panose="05000000000000000000" pitchFamily="2" charset="2"/>
              <a:buChar char="§"/>
            </a:pPr>
            <a:r>
              <a:rPr lang="en-US" sz="2000" dirty="0" smtClean="0">
                <a:solidFill>
                  <a:srgbClr val="595959">
                    <a:lumMod val="50000"/>
                  </a:srgbClr>
                </a:solidFill>
                <a:effectLst>
                  <a:outerShdw blurRad="38100" dist="38100" dir="2700000" algn="tl">
                    <a:srgbClr val="000000">
                      <a:alpha val="43137"/>
                    </a:srgbClr>
                  </a:outerShdw>
                </a:effectLst>
              </a:rPr>
              <a:t>Track finger tip movement</a:t>
            </a:r>
          </a:p>
          <a:p>
            <a:pPr marL="342900" indent="-342900" algn="l">
              <a:buFont typeface="Wingdings" panose="05000000000000000000" pitchFamily="2" charset="2"/>
              <a:buChar char="§"/>
            </a:pPr>
            <a:r>
              <a:rPr lang="en-US" sz="2000" dirty="0" smtClean="0">
                <a:solidFill>
                  <a:srgbClr val="595959">
                    <a:lumMod val="50000"/>
                  </a:srgbClr>
                </a:solidFill>
                <a:effectLst>
                  <a:outerShdw blurRad="38100" dist="38100" dir="2700000" algn="tl">
                    <a:srgbClr val="000000">
                      <a:alpha val="43137"/>
                    </a:srgbClr>
                  </a:outerShdw>
                </a:effectLst>
              </a:rPr>
              <a:t>Store 2D points to an array</a:t>
            </a:r>
          </a:p>
        </p:txBody>
      </p:sp>
      <p:sp>
        <p:nvSpPr>
          <p:cNvPr id="24" name="TextBox 3"/>
          <p:cNvSpPr txBox="1">
            <a:spLocks noChangeArrowheads="1"/>
          </p:cNvSpPr>
          <p:nvPr/>
        </p:nvSpPr>
        <p:spPr bwMode="auto">
          <a:xfrm>
            <a:off x="245326" y="68060"/>
            <a:ext cx="2325408" cy="707886"/>
          </a:xfrm>
          <a:prstGeom prst="rect">
            <a:avLst/>
          </a:prstGeom>
          <a:noFill/>
          <a:ln w="9525">
            <a:noFill/>
            <a:miter lim="800000"/>
            <a:headEnd/>
            <a:tailEnd/>
          </a:ln>
        </p:spPr>
        <p:txBody>
          <a:bodyPr wrap="square">
            <a:spAutoFit/>
          </a:bodyPr>
          <a:lstStyle/>
          <a:p>
            <a:pPr algn="l"/>
            <a:r>
              <a:rPr lang="en-US" sz="2000" b="1" cap="small" spc="25" dirty="0" smtClean="0">
                <a:solidFill>
                  <a:srgbClr val="000000"/>
                </a:solidFill>
                <a:effectLst>
                  <a:outerShdw blurRad="38100" dist="38100" dir="2700000" algn="tl">
                    <a:srgbClr val="000000">
                      <a:alpha val="43137"/>
                    </a:srgbClr>
                  </a:outerShdw>
                </a:effectLst>
                <a:latin typeface="Times New Roman" panose="02020603050405020304" pitchFamily="18" charset="0"/>
                <a:ea typeface="SimSun" panose="02010600030101010101" pitchFamily="2" charset="-122"/>
                <a:cs typeface="Times New Roman" panose="02020603050405020304" pitchFamily="18" charset="0"/>
              </a:rPr>
              <a:t>Dynamic gesture recognition</a:t>
            </a:r>
          </a:p>
        </p:txBody>
      </p:sp>
      <p:sp>
        <p:nvSpPr>
          <p:cNvPr id="26" name="TextBox 25"/>
          <p:cNvSpPr txBox="1"/>
          <p:nvPr/>
        </p:nvSpPr>
        <p:spPr>
          <a:xfrm>
            <a:off x="2492678" y="23115"/>
            <a:ext cx="2089033" cy="841256"/>
          </a:xfrm>
          <a:prstGeom prst="rect">
            <a:avLst/>
          </a:prstGeom>
          <a:noFill/>
        </p:spPr>
        <p:txBody>
          <a:bodyPr wrap="none" rtlCol="0">
            <a:spAutoFit/>
          </a:bodyPr>
          <a:lstStyle/>
          <a:p>
            <a:pPr marL="171450" indent="-171450" algn="l">
              <a:spcBef>
                <a:spcPts val="400"/>
              </a:spcBef>
              <a:buFont typeface="Arial" panose="020B0604020202020204" pitchFamily="34" charset="0"/>
              <a:buChar char="•"/>
            </a:pPr>
            <a:r>
              <a:rPr lang="en-US" sz="1400" dirty="0">
                <a:solidFill>
                  <a:srgbClr val="595959"/>
                </a:solidFill>
              </a:rPr>
              <a:t>Software flow</a:t>
            </a:r>
          </a:p>
          <a:p>
            <a:pPr marL="171450" indent="-171450" algn="l">
              <a:spcBef>
                <a:spcPts val="400"/>
              </a:spcBef>
              <a:buFont typeface="Arial" panose="020B0604020202020204" pitchFamily="34" charset="0"/>
              <a:buChar char="•"/>
            </a:pPr>
            <a:r>
              <a:rPr lang="en-US" sz="1400" dirty="0">
                <a:solidFill>
                  <a:srgbClr val="000000"/>
                </a:solidFill>
                <a:effectLst>
                  <a:outerShdw blurRad="38100" dist="38100" dir="2700000" algn="tl">
                    <a:srgbClr val="000000">
                      <a:alpha val="43137"/>
                    </a:srgbClr>
                  </a:outerShdw>
                </a:effectLst>
              </a:rPr>
              <a:t>Input data module</a:t>
            </a:r>
          </a:p>
          <a:p>
            <a:pPr marL="171450" indent="-171450" algn="l">
              <a:spcBef>
                <a:spcPts val="400"/>
              </a:spcBef>
              <a:buFont typeface="Arial" panose="020B0604020202020204" pitchFamily="34" charset="0"/>
              <a:buChar char="•"/>
            </a:pPr>
            <a:r>
              <a:rPr lang="en-US" sz="1400" dirty="0" smtClean="0">
                <a:solidFill>
                  <a:srgbClr val="595959"/>
                </a:solidFill>
              </a:rPr>
              <a:t>Normalization module</a:t>
            </a:r>
          </a:p>
        </p:txBody>
      </p:sp>
      <p:sp>
        <p:nvSpPr>
          <p:cNvPr id="27" name="TextBox 26"/>
          <p:cNvSpPr txBox="1"/>
          <p:nvPr/>
        </p:nvSpPr>
        <p:spPr>
          <a:xfrm>
            <a:off x="4905184" y="23115"/>
            <a:ext cx="1731564" cy="574516"/>
          </a:xfrm>
          <a:prstGeom prst="rect">
            <a:avLst/>
          </a:prstGeom>
          <a:noFill/>
        </p:spPr>
        <p:txBody>
          <a:bodyPr wrap="none" rtlCol="0">
            <a:spAutoFit/>
          </a:bodyPr>
          <a:lstStyle/>
          <a:p>
            <a:pPr marL="171450" indent="-171450" algn="l">
              <a:spcBef>
                <a:spcPts val="400"/>
              </a:spcBef>
              <a:buFont typeface="Arial" panose="020B0604020202020204" pitchFamily="34" charset="0"/>
              <a:buChar char="•"/>
            </a:pPr>
            <a:r>
              <a:rPr lang="en-US" sz="1400" dirty="0" smtClean="0">
                <a:solidFill>
                  <a:srgbClr val="595959"/>
                </a:solidFill>
              </a:rPr>
              <a:t>Classifier module</a:t>
            </a:r>
            <a:endParaRPr lang="en-US" sz="1400" dirty="0">
              <a:solidFill>
                <a:srgbClr val="595959"/>
              </a:solidFill>
            </a:endParaRPr>
          </a:p>
          <a:p>
            <a:pPr marL="171450" indent="-171450" algn="l">
              <a:spcBef>
                <a:spcPts val="400"/>
              </a:spcBef>
              <a:buFont typeface="Arial" panose="020B0604020202020204" pitchFamily="34" charset="0"/>
              <a:buChar char="•"/>
            </a:pPr>
            <a:r>
              <a:rPr lang="en-US" sz="1400" dirty="0" smtClean="0">
                <a:solidFill>
                  <a:srgbClr val="595959"/>
                </a:solidFill>
              </a:rPr>
              <a:t>Results</a:t>
            </a:r>
            <a:endParaRPr lang="en-US" sz="1400" dirty="0">
              <a:solidFill>
                <a:srgbClr val="595959"/>
              </a:solidFill>
            </a:endParaRPr>
          </a:p>
        </p:txBody>
      </p:sp>
      <p:pic>
        <p:nvPicPr>
          <p:cNvPr id="28" name="Picture 27"/>
          <p:cNvPicPr/>
          <p:nvPr/>
        </p:nvPicPr>
        <p:blipFill>
          <a:blip r:embed="rId3"/>
          <a:stretch>
            <a:fillRect/>
          </a:stretch>
        </p:blipFill>
        <p:spPr>
          <a:xfrm>
            <a:off x="3990382" y="1050848"/>
            <a:ext cx="4858343" cy="3892627"/>
          </a:xfrm>
          <a:prstGeom prst="rect">
            <a:avLst/>
          </a:prstGeom>
        </p:spPr>
      </p:pic>
    </p:spTree>
    <p:extLst>
      <p:ext uri="{BB962C8B-B14F-4D97-AF65-F5344CB8AC3E}">
        <p14:creationId xmlns:p14="http://schemas.microsoft.com/office/powerpoint/2010/main" val="1671089426"/>
      </p:ext>
    </p:extLst>
  </p:cSld>
  <p:clrMapOvr>
    <a:masterClrMapping/>
  </p:clrMapOvr>
  <mc:AlternateContent xmlns:mc="http://schemas.openxmlformats.org/markup-compatibility/2006" xmlns:p14="http://schemas.microsoft.com/office/powerpoint/2010/main">
    <mc:Choice Requires="p14">
      <p:transition spd="slow" p14:dur="2000" advTm="733"/>
    </mc:Choice>
    <mc:Fallback xmlns="">
      <p:transition spd="slow" advTm="73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xEl>
                                              <p:pRg st="1" end="1"/>
                                            </p:txEl>
                                          </p:spTgt>
                                        </p:tgtEl>
                                        <p:attrNameLst>
                                          <p:attrName>style.visibility</p:attrName>
                                        </p:attrNameLst>
                                      </p:cBhvr>
                                      <p:to>
                                        <p:strVal val="visible"/>
                                      </p:to>
                                    </p:set>
                                    <p:animEffect transition="in" filter="fade">
                                      <p:cBhvr>
                                        <p:cTn id="7" dur="500"/>
                                        <p:tgtEl>
                                          <p:spTgt spid="1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5">
                                            <p:txEl>
                                              <p:pRg st="2" end="2"/>
                                            </p:txEl>
                                          </p:spTgt>
                                        </p:tgtEl>
                                        <p:attrNameLst>
                                          <p:attrName>style.visibility</p:attrName>
                                        </p:attrNameLst>
                                      </p:cBhvr>
                                      <p:to>
                                        <p:strVal val="visible"/>
                                      </p:to>
                                    </p:set>
                                    <p:animEffect transition="in" filter="fade">
                                      <p:cBhvr>
                                        <p:cTn id="12" dur="500"/>
                                        <p:tgtEl>
                                          <p:spTgt spid="1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object 3"/>
          <p:cNvSpPr/>
          <p:nvPr/>
        </p:nvSpPr>
        <p:spPr>
          <a:xfrm flipH="1">
            <a:off x="2423855" y="12526"/>
            <a:ext cx="68823" cy="814369"/>
          </a:xfrm>
          <a:custGeom>
            <a:avLst/>
            <a:gdLst/>
            <a:ahLst/>
            <a:cxnLst/>
            <a:rect l="l" t="t" r="r" b="b"/>
            <a:pathLst>
              <a:path h="533400">
                <a:moveTo>
                  <a:pt x="0" y="0"/>
                </a:moveTo>
                <a:lnTo>
                  <a:pt x="0" y="533400"/>
                </a:lnTo>
              </a:path>
            </a:pathLst>
          </a:custGeom>
          <a:ln w="28575">
            <a:solidFill>
              <a:srgbClr val="7F7F7F"/>
            </a:solidFill>
          </a:ln>
        </p:spPr>
        <p:txBody>
          <a:bodyPr wrap="square" lIns="0" tIns="0" rIns="0" bIns="0" rtlCol="0">
            <a:noAutofit/>
          </a:bodyPr>
          <a:lstStyle/>
          <a:p>
            <a:endParaRPr>
              <a:solidFill>
                <a:srgbClr val="595959"/>
              </a:solidFill>
            </a:endParaRPr>
          </a:p>
        </p:txBody>
      </p:sp>
      <p:sp>
        <p:nvSpPr>
          <p:cNvPr id="3" name="Slide Number Placeholder 2"/>
          <p:cNvSpPr>
            <a:spLocks noGrp="1"/>
          </p:cNvSpPr>
          <p:nvPr>
            <p:ph type="sldNum" sz="quarter" idx="10"/>
          </p:nvPr>
        </p:nvSpPr>
        <p:spPr/>
        <p:txBody>
          <a:bodyPr/>
          <a:lstStyle/>
          <a:p>
            <a:fld id="{569F3626-3701-49B0-836D-8CB2992CE193}" type="slidenum">
              <a:rPr lang="en-US" smtClean="0">
                <a:solidFill>
                  <a:srgbClr val="AAAAAA"/>
                </a:solidFill>
              </a:rPr>
              <a:pPr/>
              <a:t>27</a:t>
            </a:fld>
            <a:endParaRPr lang="en-US">
              <a:solidFill>
                <a:srgbClr val="AAAAAA"/>
              </a:solidFill>
            </a:endParaRPr>
          </a:p>
        </p:txBody>
      </p:sp>
      <p:sp>
        <p:nvSpPr>
          <p:cNvPr id="15" name="Rectangle 14"/>
          <p:cNvSpPr/>
          <p:nvPr/>
        </p:nvSpPr>
        <p:spPr>
          <a:xfrm>
            <a:off x="221333" y="957528"/>
            <a:ext cx="7362367" cy="1323439"/>
          </a:xfrm>
          <a:prstGeom prst="rect">
            <a:avLst/>
          </a:prstGeom>
        </p:spPr>
        <p:txBody>
          <a:bodyPr wrap="square">
            <a:spAutoFit/>
          </a:bodyPr>
          <a:lstStyle/>
          <a:p>
            <a:pPr marL="342900" indent="-342900" algn="l">
              <a:buFont typeface="Wingdings" panose="05000000000000000000" pitchFamily="2" charset="2"/>
              <a:buChar char="ü"/>
            </a:pPr>
            <a:r>
              <a:rPr lang="en-US" sz="2000" dirty="0" smtClean="0">
                <a:solidFill>
                  <a:srgbClr val="960000"/>
                </a:solidFill>
                <a:effectLst>
                  <a:outerShdw blurRad="38100" dist="38100" dir="2700000" algn="tl">
                    <a:srgbClr val="000000">
                      <a:alpha val="43137"/>
                    </a:srgbClr>
                  </a:outerShdw>
                </a:effectLst>
              </a:rPr>
              <a:t>Normalization module</a:t>
            </a:r>
          </a:p>
          <a:p>
            <a:pPr marL="800100" lvl="1" indent="-342900" algn="l">
              <a:buFont typeface="Wingdings" panose="05000000000000000000" pitchFamily="2" charset="2"/>
              <a:buChar char="§"/>
            </a:pPr>
            <a:r>
              <a:rPr lang="en-US" sz="2000" dirty="0" smtClean="0">
                <a:solidFill>
                  <a:srgbClr val="595959">
                    <a:lumMod val="50000"/>
                  </a:srgbClr>
                </a:solidFill>
                <a:effectLst>
                  <a:outerShdw blurRad="38100" dist="38100" dir="2700000" algn="tl">
                    <a:srgbClr val="000000">
                      <a:alpha val="43137"/>
                    </a:srgbClr>
                  </a:outerShdw>
                </a:effectLst>
              </a:rPr>
              <a:t>Sampling &amp; scaling input data</a:t>
            </a:r>
            <a:endParaRPr lang="en-US" sz="2000" dirty="0">
              <a:solidFill>
                <a:srgbClr val="595959">
                  <a:lumMod val="50000"/>
                </a:srgbClr>
              </a:solidFill>
              <a:effectLst>
                <a:outerShdw blurRad="38100" dist="38100" dir="2700000" algn="tl">
                  <a:srgbClr val="000000">
                    <a:alpha val="43137"/>
                  </a:srgbClr>
                </a:outerShdw>
              </a:effectLst>
            </a:endParaRPr>
          </a:p>
          <a:p>
            <a:pPr marL="800100" lvl="1" indent="-342900" algn="l">
              <a:buFont typeface="Wingdings" panose="05000000000000000000" pitchFamily="2" charset="2"/>
              <a:buChar char="§"/>
            </a:pPr>
            <a:r>
              <a:rPr lang="en-US" sz="2000" dirty="0" smtClean="0">
                <a:solidFill>
                  <a:srgbClr val="595959">
                    <a:lumMod val="50000"/>
                  </a:srgbClr>
                </a:solidFill>
                <a:effectLst>
                  <a:outerShdw blurRad="38100" dist="38100" dir="2700000" algn="tl">
                    <a:srgbClr val="000000">
                      <a:alpha val="43137"/>
                    </a:srgbClr>
                  </a:outerShdw>
                </a:effectLst>
              </a:rPr>
              <a:t>Translating to the local centroid coordinate</a:t>
            </a:r>
            <a:endParaRPr lang="en-US" sz="2000" dirty="0">
              <a:solidFill>
                <a:srgbClr val="595959">
                  <a:lumMod val="50000"/>
                </a:srgbClr>
              </a:solidFill>
              <a:effectLst>
                <a:outerShdw blurRad="38100" dist="38100" dir="2700000" algn="tl">
                  <a:srgbClr val="000000">
                    <a:alpha val="43137"/>
                  </a:srgbClr>
                </a:outerShdw>
              </a:effectLst>
            </a:endParaRPr>
          </a:p>
        </p:txBody>
      </p:sp>
      <p:sp>
        <p:nvSpPr>
          <p:cNvPr id="24" name="TextBox 3"/>
          <p:cNvSpPr txBox="1">
            <a:spLocks noChangeArrowheads="1"/>
          </p:cNvSpPr>
          <p:nvPr/>
        </p:nvSpPr>
        <p:spPr bwMode="auto">
          <a:xfrm>
            <a:off x="245326" y="68060"/>
            <a:ext cx="2325408" cy="707886"/>
          </a:xfrm>
          <a:prstGeom prst="rect">
            <a:avLst/>
          </a:prstGeom>
          <a:noFill/>
          <a:ln w="9525">
            <a:noFill/>
            <a:miter lim="800000"/>
            <a:headEnd/>
            <a:tailEnd/>
          </a:ln>
        </p:spPr>
        <p:txBody>
          <a:bodyPr wrap="square">
            <a:spAutoFit/>
          </a:bodyPr>
          <a:lstStyle/>
          <a:p>
            <a:pPr algn="l"/>
            <a:r>
              <a:rPr lang="en-US" sz="2000" b="1" cap="small" spc="25" dirty="0" smtClean="0">
                <a:solidFill>
                  <a:srgbClr val="000000"/>
                </a:solidFill>
                <a:effectLst>
                  <a:outerShdw blurRad="38100" dist="38100" dir="2700000" algn="tl">
                    <a:srgbClr val="000000">
                      <a:alpha val="43137"/>
                    </a:srgbClr>
                  </a:outerShdw>
                </a:effectLst>
                <a:latin typeface="Times New Roman" panose="02020603050405020304" pitchFamily="18" charset="0"/>
                <a:ea typeface="SimSun" panose="02010600030101010101" pitchFamily="2" charset="-122"/>
                <a:cs typeface="Times New Roman" panose="02020603050405020304" pitchFamily="18" charset="0"/>
              </a:rPr>
              <a:t>Dynamic gesture recognition</a:t>
            </a:r>
          </a:p>
        </p:txBody>
      </p:sp>
      <p:sp>
        <p:nvSpPr>
          <p:cNvPr id="26" name="TextBox 25"/>
          <p:cNvSpPr txBox="1"/>
          <p:nvPr/>
        </p:nvSpPr>
        <p:spPr>
          <a:xfrm>
            <a:off x="2492678" y="23115"/>
            <a:ext cx="2089033" cy="841256"/>
          </a:xfrm>
          <a:prstGeom prst="rect">
            <a:avLst/>
          </a:prstGeom>
          <a:noFill/>
        </p:spPr>
        <p:txBody>
          <a:bodyPr wrap="none" rtlCol="0">
            <a:spAutoFit/>
          </a:bodyPr>
          <a:lstStyle/>
          <a:p>
            <a:pPr marL="171450" indent="-171450" algn="l">
              <a:spcBef>
                <a:spcPts val="400"/>
              </a:spcBef>
              <a:buFont typeface="Arial" panose="020B0604020202020204" pitchFamily="34" charset="0"/>
              <a:buChar char="•"/>
            </a:pPr>
            <a:r>
              <a:rPr lang="en-US" sz="1400" dirty="0">
                <a:solidFill>
                  <a:srgbClr val="595959"/>
                </a:solidFill>
              </a:rPr>
              <a:t>Software flow</a:t>
            </a:r>
          </a:p>
          <a:p>
            <a:pPr marL="171450" indent="-171450" algn="l">
              <a:spcBef>
                <a:spcPts val="400"/>
              </a:spcBef>
              <a:buFont typeface="Arial" panose="020B0604020202020204" pitchFamily="34" charset="0"/>
              <a:buChar char="•"/>
            </a:pPr>
            <a:r>
              <a:rPr lang="en-US" sz="1400" dirty="0">
                <a:solidFill>
                  <a:srgbClr val="595959"/>
                </a:solidFill>
              </a:rPr>
              <a:t>Input data module</a:t>
            </a:r>
          </a:p>
          <a:p>
            <a:pPr marL="171450" indent="-171450" algn="l">
              <a:spcBef>
                <a:spcPts val="400"/>
              </a:spcBef>
              <a:buFont typeface="Arial" panose="020B0604020202020204" pitchFamily="34" charset="0"/>
              <a:buChar char="•"/>
            </a:pPr>
            <a:r>
              <a:rPr lang="en-US" sz="1400" dirty="0">
                <a:solidFill>
                  <a:srgbClr val="000000"/>
                </a:solidFill>
                <a:effectLst>
                  <a:outerShdw blurRad="38100" dist="38100" dir="2700000" algn="tl">
                    <a:srgbClr val="000000">
                      <a:alpha val="43137"/>
                    </a:srgbClr>
                  </a:outerShdw>
                </a:effectLst>
              </a:rPr>
              <a:t>Normalization module</a:t>
            </a:r>
          </a:p>
        </p:txBody>
      </p:sp>
      <p:sp>
        <p:nvSpPr>
          <p:cNvPr id="27" name="TextBox 26"/>
          <p:cNvSpPr txBox="1"/>
          <p:nvPr/>
        </p:nvSpPr>
        <p:spPr>
          <a:xfrm>
            <a:off x="4905184" y="23115"/>
            <a:ext cx="1731564" cy="574516"/>
          </a:xfrm>
          <a:prstGeom prst="rect">
            <a:avLst/>
          </a:prstGeom>
          <a:noFill/>
        </p:spPr>
        <p:txBody>
          <a:bodyPr wrap="none" rtlCol="0">
            <a:spAutoFit/>
          </a:bodyPr>
          <a:lstStyle/>
          <a:p>
            <a:pPr marL="171450" indent="-171450" algn="l">
              <a:spcBef>
                <a:spcPts val="400"/>
              </a:spcBef>
              <a:buFont typeface="Arial" panose="020B0604020202020204" pitchFamily="34" charset="0"/>
              <a:buChar char="•"/>
            </a:pPr>
            <a:r>
              <a:rPr lang="en-US" sz="1400" dirty="0" smtClean="0">
                <a:solidFill>
                  <a:srgbClr val="595959"/>
                </a:solidFill>
              </a:rPr>
              <a:t>Classifier module</a:t>
            </a:r>
            <a:endParaRPr lang="en-US" sz="1400" dirty="0">
              <a:solidFill>
                <a:srgbClr val="595959"/>
              </a:solidFill>
            </a:endParaRPr>
          </a:p>
          <a:p>
            <a:pPr marL="171450" indent="-171450" algn="l">
              <a:spcBef>
                <a:spcPts val="400"/>
              </a:spcBef>
              <a:buFont typeface="Arial" panose="020B0604020202020204" pitchFamily="34" charset="0"/>
              <a:buChar char="•"/>
            </a:pPr>
            <a:r>
              <a:rPr lang="en-US" sz="1400" dirty="0" smtClean="0">
                <a:solidFill>
                  <a:srgbClr val="595959"/>
                </a:solidFill>
              </a:rPr>
              <a:t>Results</a:t>
            </a:r>
            <a:endParaRPr lang="en-US" sz="1400" dirty="0">
              <a:solidFill>
                <a:srgbClr val="595959"/>
              </a:solidFill>
            </a:endParaRPr>
          </a:p>
        </p:txBody>
      </p:sp>
      <p:pic>
        <p:nvPicPr>
          <p:cNvPr id="4" name="Picture 3"/>
          <p:cNvPicPr>
            <a:picLocks noChangeAspect="1"/>
          </p:cNvPicPr>
          <p:nvPr/>
        </p:nvPicPr>
        <p:blipFill>
          <a:blip r:embed="rId3"/>
          <a:stretch>
            <a:fillRect/>
          </a:stretch>
        </p:blipFill>
        <p:spPr>
          <a:xfrm>
            <a:off x="0" y="2930404"/>
            <a:ext cx="3663600" cy="3142801"/>
          </a:xfrm>
          <a:prstGeom prst="rect">
            <a:avLst/>
          </a:prstGeom>
        </p:spPr>
      </p:pic>
      <p:pic>
        <p:nvPicPr>
          <p:cNvPr id="8" name="Picture 7"/>
          <p:cNvPicPr>
            <a:picLocks noChangeAspect="1"/>
          </p:cNvPicPr>
          <p:nvPr/>
        </p:nvPicPr>
        <p:blipFill>
          <a:blip r:embed="rId4"/>
          <a:stretch>
            <a:fillRect/>
          </a:stretch>
        </p:blipFill>
        <p:spPr>
          <a:xfrm>
            <a:off x="5967063" y="3473541"/>
            <a:ext cx="941700" cy="957067"/>
          </a:xfrm>
          <a:prstGeom prst="rect">
            <a:avLst/>
          </a:prstGeom>
        </p:spPr>
      </p:pic>
      <p:pic>
        <p:nvPicPr>
          <p:cNvPr id="10" name="Picture 9"/>
          <p:cNvPicPr>
            <a:picLocks noChangeAspect="1"/>
          </p:cNvPicPr>
          <p:nvPr/>
        </p:nvPicPr>
        <p:blipFill>
          <a:blip r:embed="rId5"/>
          <a:stretch>
            <a:fillRect/>
          </a:stretch>
        </p:blipFill>
        <p:spPr>
          <a:xfrm>
            <a:off x="7566593" y="3201939"/>
            <a:ext cx="1502850" cy="1500267"/>
          </a:xfrm>
          <a:prstGeom prst="rect">
            <a:avLst/>
          </a:prstGeom>
        </p:spPr>
      </p:pic>
      <p:grpSp>
        <p:nvGrpSpPr>
          <p:cNvPr id="44" name="Group 43"/>
          <p:cNvGrpSpPr/>
          <p:nvPr/>
        </p:nvGrpSpPr>
        <p:grpSpPr>
          <a:xfrm>
            <a:off x="1454125" y="3318340"/>
            <a:ext cx="3618551" cy="1267471"/>
            <a:chOff x="1454125" y="2526605"/>
            <a:chExt cx="3618551" cy="1267471"/>
          </a:xfrm>
        </p:grpSpPr>
        <p:pic>
          <p:nvPicPr>
            <p:cNvPr id="7" name="Picture 6"/>
            <p:cNvPicPr>
              <a:picLocks noChangeAspect="1"/>
            </p:cNvPicPr>
            <p:nvPr/>
          </p:nvPicPr>
          <p:blipFill>
            <a:blip r:embed="rId6"/>
            <a:stretch>
              <a:fillRect/>
            </a:stretch>
          </p:blipFill>
          <p:spPr>
            <a:xfrm>
              <a:off x="3825556" y="2526605"/>
              <a:ext cx="1247120" cy="1267471"/>
            </a:xfrm>
            <a:prstGeom prst="rect">
              <a:avLst/>
            </a:prstGeom>
          </p:spPr>
        </p:pic>
        <p:pic>
          <p:nvPicPr>
            <p:cNvPr id="9" name="Picture 8"/>
            <p:cNvPicPr>
              <a:picLocks noChangeAspect="1"/>
            </p:cNvPicPr>
            <p:nvPr/>
          </p:nvPicPr>
          <p:blipFill>
            <a:blip r:embed="rId7"/>
            <a:stretch>
              <a:fillRect/>
            </a:stretch>
          </p:blipFill>
          <p:spPr>
            <a:xfrm>
              <a:off x="1454125" y="2946946"/>
              <a:ext cx="496650" cy="504400"/>
            </a:xfrm>
            <a:prstGeom prst="rect">
              <a:avLst/>
            </a:prstGeom>
          </p:spPr>
        </p:pic>
        <p:cxnSp>
          <p:nvCxnSpPr>
            <p:cNvPr id="18" name="Straight Arrow Connector 17"/>
            <p:cNvCxnSpPr/>
            <p:nvPr/>
          </p:nvCxnSpPr>
          <p:spPr bwMode="auto">
            <a:xfrm>
              <a:off x="1935590" y="3182426"/>
              <a:ext cx="1874781" cy="16720"/>
            </a:xfrm>
            <a:prstGeom prst="straightConnector1">
              <a:avLst/>
            </a:prstGeom>
            <a:solidFill>
              <a:schemeClr val="accent1"/>
            </a:solidFill>
            <a:ln w="28575" cap="flat" cmpd="sng" algn="ctr">
              <a:solidFill>
                <a:srgbClr val="00B050"/>
              </a:solidFill>
              <a:prstDash val="solid"/>
              <a:round/>
              <a:headEnd type="none" w="med" len="med"/>
              <a:tailEnd type="triangle"/>
            </a:ln>
            <a:effectLst/>
          </p:spPr>
        </p:cxnSp>
      </p:grpSp>
      <p:cxnSp>
        <p:nvCxnSpPr>
          <p:cNvPr id="28" name="Straight Arrow Connector 27"/>
          <p:cNvCxnSpPr>
            <a:stCxn id="7" idx="3"/>
          </p:cNvCxnSpPr>
          <p:nvPr/>
        </p:nvCxnSpPr>
        <p:spPr bwMode="auto">
          <a:xfrm flipV="1">
            <a:off x="5072676" y="3951010"/>
            <a:ext cx="627106" cy="1066"/>
          </a:xfrm>
          <a:prstGeom prst="straightConnector1">
            <a:avLst/>
          </a:prstGeom>
          <a:solidFill>
            <a:schemeClr val="accent1"/>
          </a:solidFill>
          <a:ln w="28575" cap="flat" cmpd="sng" algn="ctr">
            <a:solidFill>
              <a:srgbClr val="00B050"/>
            </a:solidFill>
            <a:prstDash val="solid"/>
            <a:round/>
            <a:headEnd type="none" w="med" len="med"/>
            <a:tailEnd type="triangle"/>
          </a:ln>
          <a:effectLst/>
        </p:spPr>
      </p:cxnSp>
      <p:cxnSp>
        <p:nvCxnSpPr>
          <p:cNvPr id="31" name="Straight Arrow Connector 30"/>
          <p:cNvCxnSpPr/>
          <p:nvPr/>
        </p:nvCxnSpPr>
        <p:spPr bwMode="auto">
          <a:xfrm flipV="1">
            <a:off x="6908763" y="3952073"/>
            <a:ext cx="894387" cy="1"/>
          </a:xfrm>
          <a:prstGeom prst="straightConnector1">
            <a:avLst/>
          </a:prstGeom>
          <a:solidFill>
            <a:schemeClr val="accent1"/>
          </a:solidFill>
          <a:ln w="28575" cap="flat" cmpd="sng" algn="ctr">
            <a:solidFill>
              <a:srgbClr val="00B050"/>
            </a:solidFill>
            <a:prstDash val="solid"/>
            <a:round/>
            <a:headEnd type="none" w="med" len="med"/>
            <a:tailEnd type="triangle"/>
          </a:ln>
          <a:effectLst/>
        </p:spPr>
      </p:cxnSp>
      <p:sp>
        <p:nvSpPr>
          <p:cNvPr id="34" name="Rectangle 33"/>
          <p:cNvSpPr/>
          <p:nvPr/>
        </p:nvSpPr>
        <p:spPr>
          <a:xfrm>
            <a:off x="5234632" y="3071306"/>
            <a:ext cx="2600041" cy="400110"/>
          </a:xfrm>
          <a:prstGeom prst="rect">
            <a:avLst/>
          </a:prstGeom>
        </p:spPr>
        <p:txBody>
          <a:bodyPr wrap="square">
            <a:spAutoFit/>
          </a:bodyPr>
          <a:lstStyle/>
          <a:p>
            <a:pPr algn="l"/>
            <a:r>
              <a:rPr lang="en-US" sz="2000" dirty="0" smtClean="0">
                <a:solidFill>
                  <a:srgbClr val="595959">
                    <a:lumMod val="50000"/>
                  </a:srgbClr>
                </a:solidFill>
                <a:effectLst>
                  <a:outerShdw blurRad="38100" dist="38100" dir="2700000" algn="tl">
                    <a:srgbClr val="000000">
                      <a:alpha val="43137"/>
                    </a:srgbClr>
                  </a:outerShdw>
                </a:effectLst>
              </a:rPr>
              <a:t>Sampling &amp; Scaling</a:t>
            </a:r>
          </a:p>
        </p:txBody>
      </p:sp>
      <p:sp>
        <p:nvSpPr>
          <p:cNvPr id="35" name="Rectangle 34"/>
          <p:cNvSpPr/>
          <p:nvPr/>
        </p:nvSpPr>
        <p:spPr>
          <a:xfrm>
            <a:off x="7678383" y="4632784"/>
            <a:ext cx="1533843" cy="400110"/>
          </a:xfrm>
          <a:prstGeom prst="rect">
            <a:avLst/>
          </a:prstGeom>
        </p:spPr>
        <p:txBody>
          <a:bodyPr wrap="square">
            <a:spAutoFit/>
          </a:bodyPr>
          <a:lstStyle/>
          <a:p>
            <a:pPr algn="l"/>
            <a:r>
              <a:rPr lang="en-US" sz="2000" dirty="0" smtClean="0">
                <a:solidFill>
                  <a:srgbClr val="595959">
                    <a:lumMod val="50000"/>
                  </a:srgbClr>
                </a:solidFill>
                <a:effectLst>
                  <a:outerShdw blurRad="38100" dist="38100" dir="2700000" algn="tl">
                    <a:srgbClr val="000000">
                      <a:alpha val="43137"/>
                    </a:srgbClr>
                  </a:outerShdw>
                </a:effectLst>
              </a:rPr>
              <a:t>Translating</a:t>
            </a:r>
          </a:p>
        </p:txBody>
      </p:sp>
      <p:cxnSp>
        <p:nvCxnSpPr>
          <p:cNvPr id="37" name="Straight Arrow Connector 36"/>
          <p:cNvCxnSpPr/>
          <p:nvPr/>
        </p:nvCxnSpPr>
        <p:spPr bwMode="auto">
          <a:xfrm>
            <a:off x="5890260" y="3471416"/>
            <a:ext cx="0" cy="959192"/>
          </a:xfrm>
          <a:prstGeom prst="straightConnector1">
            <a:avLst/>
          </a:prstGeom>
          <a:solidFill>
            <a:schemeClr val="accent1"/>
          </a:solidFill>
          <a:ln w="9525" cap="flat" cmpd="sng" algn="ctr">
            <a:solidFill>
              <a:schemeClr val="accent1">
                <a:lumMod val="40000"/>
                <a:lumOff val="60000"/>
              </a:schemeClr>
            </a:solidFill>
            <a:prstDash val="solid"/>
            <a:round/>
            <a:headEnd type="triangle"/>
            <a:tailEnd type="triangle"/>
          </a:ln>
          <a:effectLst/>
        </p:spPr>
      </p:cxnSp>
      <p:cxnSp>
        <p:nvCxnSpPr>
          <p:cNvPr id="39" name="Straight Arrow Connector 38"/>
          <p:cNvCxnSpPr/>
          <p:nvPr/>
        </p:nvCxnSpPr>
        <p:spPr bwMode="auto">
          <a:xfrm>
            <a:off x="5967063" y="4501804"/>
            <a:ext cx="941700" cy="0"/>
          </a:xfrm>
          <a:prstGeom prst="straightConnector1">
            <a:avLst/>
          </a:prstGeom>
          <a:solidFill>
            <a:schemeClr val="accent1"/>
          </a:solidFill>
          <a:ln w="9525" cap="flat" cmpd="sng" algn="ctr">
            <a:solidFill>
              <a:schemeClr val="accent1">
                <a:lumMod val="40000"/>
                <a:lumOff val="60000"/>
              </a:schemeClr>
            </a:solidFill>
            <a:prstDash val="solid"/>
            <a:round/>
            <a:headEnd type="triangle"/>
            <a:tailEnd type="triangle"/>
          </a:ln>
          <a:effectLst/>
        </p:spPr>
      </p:cxnSp>
      <p:sp>
        <p:nvSpPr>
          <p:cNvPr id="42" name="Rectangle 41"/>
          <p:cNvSpPr/>
          <p:nvPr/>
        </p:nvSpPr>
        <p:spPr>
          <a:xfrm>
            <a:off x="6247424" y="4430608"/>
            <a:ext cx="380978" cy="261610"/>
          </a:xfrm>
          <a:prstGeom prst="rect">
            <a:avLst/>
          </a:prstGeom>
        </p:spPr>
        <p:txBody>
          <a:bodyPr wrap="square">
            <a:spAutoFit/>
          </a:bodyPr>
          <a:lstStyle/>
          <a:p>
            <a:pPr algn="l"/>
            <a:r>
              <a:rPr lang="en-US" sz="1100" dirty="0" smtClean="0">
                <a:solidFill>
                  <a:schemeClr val="accent1">
                    <a:lumMod val="75000"/>
                  </a:schemeClr>
                </a:solidFill>
                <a:effectLst>
                  <a:outerShdw blurRad="38100" dist="38100" dir="2700000" algn="tl">
                    <a:srgbClr val="000000">
                      <a:alpha val="43137"/>
                    </a:srgbClr>
                  </a:outerShdw>
                </a:effectLst>
              </a:rPr>
              <a:t>80</a:t>
            </a:r>
            <a:endParaRPr lang="en-US" sz="2000" dirty="0" smtClean="0">
              <a:solidFill>
                <a:schemeClr val="accent1">
                  <a:lumMod val="75000"/>
                </a:schemeClr>
              </a:solidFill>
              <a:effectLst>
                <a:outerShdw blurRad="38100" dist="38100" dir="2700000" algn="tl">
                  <a:srgbClr val="000000">
                    <a:alpha val="43137"/>
                  </a:srgbClr>
                </a:outerShdw>
              </a:effectLst>
            </a:endParaRPr>
          </a:p>
        </p:txBody>
      </p:sp>
      <p:sp>
        <p:nvSpPr>
          <p:cNvPr id="43" name="Rectangle 42"/>
          <p:cNvSpPr/>
          <p:nvPr/>
        </p:nvSpPr>
        <p:spPr>
          <a:xfrm>
            <a:off x="5641755" y="3813350"/>
            <a:ext cx="380978" cy="261610"/>
          </a:xfrm>
          <a:prstGeom prst="rect">
            <a:avLst/>
          </a:prstGeom>
        </p:spPr>
        <p:txBody>
          <a:bodyPr wrap="square">
            <a:spAutoFit/>
          </a:bodyPr>
          <a:lstStyle/>
          <a:p>
            <a:pPr algn="l"/>
            <a:r>
              <a:rPr lang="en-US" sz="1100" dirty="0" smtClean="0">
                <a:solidFill>
                  <a:schemeClr val="accent1">
                    <a:lumMod val="75000"/>
                  </a:schemeClr>
                </a:solidFill>
                <a:effectLst>
                  <a:outerShdw blurRad="38100" dist="38100" dir="2700000" algn="tl">
                    <a:srgbClr val="000000">
                      <a:alpha val="43137"/>
                    </a:srgbClr>
                  </a:outerShdw>
                </a:effectLst>
              </a:rPr>
              <a:t>80</a:t>
            </a:r>
            <a:endParaRPr lang="en-US" sz="2000" dirty="0" smtClean="0">
              <a:solidFill>
                <a:schemeClr val="accent1">
                  <a:lumMod val="75000"/>
                </a:schemeClr>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442539458"/>
      </p:ext>
    </p:extLst>
  </p:cSld>
  <p:clrMapOvr>
    <a:masterClrMapping/>
  </p:clrMapOvr>
  <mc:AlternateContent xmlns:mc="http://schemas.openxmlformats.org/markup-compatibility/2006" xmlns:p14="http://schemas.microsoft.com/office/powerpoint/2010/main">
    <mc:Choice Requires="p14">
      <p:transition spd="slow" p14:dur="2000" advTm="733"/>
    </mc:Choice>
    <mc:Fallback xmlns="">
      <p:transition spd="slow" advTm="73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4"/>
                                        </p:tgtEl>
                                        <p:attrNameLst>
                                          <p:attrName>style.visibility</p:attrName>
                                        </p:attrNameLst>
                                      </p:cBhvr>
                                      <p:to>
                                        <p:strVal val="visible"/>
                                      </p:to>
                                    </p:set>
                                    <p:animEffect transition="in" filter="fade">
                                      <p:cBhvr>
                                        <p:cTn id="12" dur="500"/>
                                        <p:tgtEl>
                                          <p:spTgt spid="4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par>
                                <p:cTn id="18" presetID="10" presetClass="entr" presetSubtype="0" fill="hold" nodeType="withEffect">
                                  <p:stCondLst>
                                    <p:cond delay="0"/>
                                  </p:stCondLst>
                                  <p:childTnLst>
                                    <p:set>
                                      <p:cBhvr>
                                        <p:cTn id="19" dur="1" fill="hold">
                                          <p:stCondLst>
                                            <p:cond delay="0"/>
                                          </p:stCondLst>
                                        </p:cTn>
                                        <p:tgtEl>
                                          <p:spTgt spid="37"/>
                                        </p:tgtEl>
                                        <p:attrNameLst>
                                          <p:attrName>style.visibility</p:attrName>
                                        </p:attrNameLst>
                                      </p:cBhvr>
                                      <p:to>
                                        <p:strVal val="visible"/>
                                      </p:to>
                                    </p:set>
                                    <p:animEffect transition="in" filter="fade">
                                      <p:cBhvr>
                                        <p:cTn id="20" dur="500"/>
                                        <p:tgtEl>
                                          <p:spTgt spid="37"/>
                                        </p:tgtEl>
                                      </p:cBhvr>
                                    </p:animEffect>
                                  </p:childTnLst>
                                </p:cTn>
                              </p:par>
                              <p:par>
                                <p:cTn id="21" presetID="10" presetClass="entr" presetSubtype="0" fill="hold" nodeType="withEffect">
                                  <p:stCondLst>
                                    <p:cond delay="0"/>
                                  </p:stCondLst>
                                  <p:childTnLst>
                                    <p:set>
                                      <p:cBhvr>
                                        <p:cTn id="22" dur="1" fill="hold">
                                          <p:stCondLst>
                                            <p:cond delay="0"/>
                                          </p:stCondLst>
                                        </p:cTn>
                                        <p:tgtEl>
                                          <p:spTgt spid="39"/>
                                        </p:tgtEl>
                                        <p:attrNameLst>
                                          <p:attrName>style.visibility</p:attrName>
                                        </p:attrNameLst>
                                      </p:cBhvr>
                                      <p:to>
                                        <p:strVal val="visible"/>
                                      </p:to>
                                    </p:set>
                                    <p:animEffect transition="in" filter="fade">
                                      <p:cBhvr>
                                        <p:cTn id="23" dur="500"/>
                                        <p:tgtEl>
                                          <p:spTgt spid="39"/>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42"/>
                                        </p:tgtEl>
                                        <p:attrNameLst>
                                          <p:attrName>style.visibility</p:attrName>
                                        </p:attrNameLst>
                                      </p:cBhvr>
                                      <p:to>
                                        <p:strVal val="visible"/>
                                      </p:to>
                                    </p:set>
                                    <p:animEffect transition="in" filter="fade">
                                      <p:cBhvr>
                                        <p:cTn id="26" dur="500"/>
                                        <p:tgtEl>
                                          <p:spTgt spid="42"/>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43"/>
                                        </p:tgtEl>
                                        <p:attrNameLst>
                                          <p:attrName>style.visibility</p:attrName>
                                        </p:attrNameLst>
                                      </p:cBhvr>
                                      <p:to>
                                        <p:strVal val="visible"/>
                                      </p:to>
                                    </p:set>
                                    <p:animEffect transition="in" filter="fade">
                                      <p:cBhvr>
                                        <p:cTn id="29" dur="500"/>
                                        <p:tgtEl>
                                          <p:spTgt spid="43"/>
                                        </p:tgtEl>
                                      </p:cBhvr>
                                    </p:animEffect>
                                  </p:childTnLst>
                                </p:cTn>
                              </p:par>
                              <p:par>
                                <p:cTn id="30" presetID="10" presetClass="entr" presetSubtype="0" fill="hold" nodeType="withEffect">
                                  <p:stCondLst>
                                    <p:cond delay="0"/>
                                  </p:stCondLst>
                                  <p:childTnLst>
                                    <p:set>
                                      <p:cBhvr>
                                        <p:cTn id="31" dur="1" fill="hold">
                                          <p:stCondLst>
                                            <p:cond delay="0"/>
                                          </p:stCondLst>
                                        </p:cTn>
                                        <p:tgtEl>
                                          <p:spTgt spid="28"/>
                                        </p:tgtEl>
                                        <p:attrNameLst>
                                          <p:attrName>style.visibility</p:attrName>
                                        </p:attrNameLst>
                                      </p:cBhvr>
                                      <p:to>
                                        <p:strVal val="visible"/>
                                      </p:to>
                                    </p:set>
                                    <p:animEffect transition="in" filter="fade">
                                      <p:cBhvr>
                                        <p:cTn id="32" dur="500"/>
                                        <p:tgtEl>
                                          <p:spTgt spid="28"/>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4"/>
                                        </p:tgtEl>
                                        <p:attrNameLst>
                                          <p:attrName>style.visibility</p:attrName>
                                        </p:attrNameLst>
                                      </p:cBhvr>
                                      <p:to>
                                        <p:strVal val="visible"/>
                                      </p:to>
                                    </p:set>
                                    <p:animEffect transition="in" filter="fade">
                                      <p:cBhvr>
                                        <p:cTn id="35" dur="500"/>
                                        <p:tgtEl>
                                          <p:spTgt spid="34"/>
                                        </p:tgtEl>
                                      </p:cBhvr>
                                    </p:animEffect>
                                  </p:childTnLst>
                                </p:cTn>
                              </p:par>
                              <p:par>
                                <p:cTn id="36" presetID="10" presetClass="entr" presetSubtype="0" fill="hold" nodeType="withEffect">
                                  <p:stCondLst>
                                    <p:cond delay="0"/>
                                  </p:stCondLst>
                                  <p:childTnLst>
                                    <p:set>
                                      <p:cBhvr>
                                        <p:cTn id="37" dur="1" fill="hold">
                                          <p:stCondLst>
                                            <p:cond delay="0"/>
                                          </p:stCondLst>
                                        </p:cTn>
                                        <p:tgtEl>
                                          <p:spTgt spid="15">
                                            <p:txEl>
                                              <p:pRg st="1" end="1"/>
                                            </p:txEl>
                                          </p:spTgt>
                                        </p:tgtEl>
                                        <p:attrNameLst>
                                          <p:attrName>style.visibility</p:attrName>
                                        </p:attrNameLst>
                                      </p:cBhvr>
                                      <p:to>
                                        <p:strVal val="visible"/>
                                      </p:to>
                                    </p:set>
                                    <p:animEffect transition="in" filter="fade">
                                      <p:cBhvr>
                                        <p:cTn id="38" dur="500"/>
                                        <p:tgtEl>
                                          <p:spTgt spid="15">
                                            <p:txEl>
                                              <p:pRg st="1" end="1"/>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35"/>
                                        </p:tgtEl>
                                        <p:attrNameLst>
                                          <p:attrName>style.visibility</p:attrName>
                                        </p:attrNameLst>
                                      </p:cBhvr>
                                      <p:to>
                                        <p:strVal val="visible"/>
                                      </p:to>
                                    </p:set>
                                    <p:animEffect transition="in" filter="fade">
                                      <p:cBhvr>
                                        <p:cTn id="43" dur="500"/>
                                        <p:tgtEl>
                                          <p:spTgt spid="35"/>
                                        </p:tgtEl>
                                      </p:cBhvr>
                                    </p:animEffect>
                                  </p:childTnLst>
                                </p:cTn>
                              </p:par>
                              <p:par>
                                <p:cTn id="44" presetID="10" presetClass="entr" presetSubtype="0" fill="hold" nodeType="withEffect">
                                  <p:stCondLst>
                                    <p:cond delay="0"/>
                                  </p:stCondLst>
                                  <p:childTnLst>
                                    <p:set>
                                      <p:cBhvr>
                                        <p:cTn id="45" dur="1" fill="hold">
                                          <p:stCondLst>
                                            <p:cond delay="0"/>
                                          </p:stCondLst>
                                        </p:cTn>
                                        <p:tgtEl>
                                          <p:spTgt spid="10"/>
                                        </p:tgtEl>
                                        <p:attrNameLst>
                                          <p:attrName>style.visibility</p:attrName>
                                        </p:attrNameLst>
                                      </p:cBhvr>
                                      <p:to>
                                        <p:strVal val="visible"/>
                                      </p:to>
                                    </p:set>
                                    <p:animEffect transition="in" filter="fade">
                                      <p:cBhvr>
                                        <p:cTn id="46" dur="500"/>
                                        <p:tgtEl>
                                          <p:spTgt spid="10"/>
                                        </p:tgtEl>
                                      </p:cBhvr>
                                    </p:animEffect>
                                  </p:childTnLst>
                                </p:cTn>
                              </p:par>
                              <p:par>
                                <p:cTn id="47" presetID="10" presetClass="entr" presetSubtype="0" fill="hold" nodeType="withEffect">
                                  <p:stCondLst>
                                    <p:cond delay="0"/>
                                  </p:stCondLst>
                                  <p:childTnLst>
                                    <p:set>
                                      <p:cBhvr>
                                        <p:cTn id="48" dur="1" fill="hold">
                                          <p:stCondLst>
                                            <p:cond delay="0"/>
                                          </p:stCondLst>
                                        </p:cTn>
                                        <p:tgtEl>
                                          <p:spTgt spid="31"/>
                                        </p:tgtEl>
                                        <p:attrNameLst>
                                          <p:attrName>style.visibility</p:attrName>
                                        </p:attrNameLst>
                                      </p:cBhvr>
                                      <p:to>
                                        <p:strVal val="visible"/>
                                      </p:to>
                                    </p:set>
                                    <p:animEffect transition="in" filter="fade">
                                      <p:cBhvr>
                                        <p:cTn id="49" dur="500"/>
                                        <p:tgtEl>
                                          <p:spTgt spid="31"/>
                                        </p:tgtEl>
                                      </p:cBhvr>
                                    </p:animEffect>
                                  </p:childTnLst>
                                </p:cTn>
                              </p:par>
                              <p:par>
                                <p:cTn id="50" presetID="10" presetClass="entr" presetSubtype="0" fill="hold" nodeType="withEffect">
                                  <p:stCondLst>
                                    <p:cond delay="0"/>
                                  </p:stCondLst>
                                  <p:childTnLst>
                                    <p:set>
                                      <p:cBhvr>
                                        <p:cTn id="51" dur="1" fill="hold">
                                          <p:stCondLst>
                                            <p:cond delay="0"/>
                                          </p:stCondLst>
                                        </p:cTn>
                                        <p:tgtEl>
                                          <p:spTgt spid="15">
                                            <p:txEl>
                                              <p:pRg st="2" end="2"/>
                                            </p:txEl>
                                          </p:spTgt>
                                        </p:tgtEl>
                                        <p:attrNameLst>
                                          <p:attrName>style.visibility</p:attrName>
                                        </p:attrNameLst>
                                      </p:cBhvr>
                                      <p:to>
                                        <p:strVal val="visible"/>
                                      </p:to>
                                    </p:set>
                                    <p:animEffect transition="in" filter="fade">
                                      <p:cBhvr>
                                        <p:cTn id="52" dur="500"/>
                                        <p:tgtEl>
                                          <p:spTgt spid="1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5" grpId="0"/>
      <p:bldP spid="42" grpId="0"/>
      <p:bldP spid="43"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object 3"/>
          <p:cNvSpPr/>
          <p:nvPr/>
        </p:nvSpPr>
        <p:spPr>
          <a:xfrm flipH="1">
            <a:off x="2423855" y="12526"/>
            <a:ext cx="68823" cy="814369"/>
          </a:xfrm>
          <a:custGeom>
            <a:avLst/>
            <a:gdLst/>
            <a:ahLst/>
            <a:cxnLst/>
            <a:rect l="l" t="t" r="r" b="b"/>
            <a:pathLst>
              <a:path h="533400">
                <a:moveTo>
                  <a:pt x="0" y="0"/>
                </a:moveTo>
                <a:lnTo>
                  <a:pt x="0" y="533400"/>
                </a:lnTo>
              </a:path>
            </a:pathLst>
          </a:custGeom>
          <a:ln w="28575">
            <a:solidFill>
              <a:srgbClr val="7F7F7F"/>
            </a:solidFill>
          </a:ln>
        </p:spPr>
        <p:txBody>
          <a:bodyPr wrap="square" lIns="0" tIns="0" rIns="0" bIns="0" rtlCol="0">
            <a:noAutofit/>
          </a:bodyPr>
          <a:lstStyle/>
          <a:p>
            <a:endParaRPr>
              <a:solidFill>
                <a:srgbClr val="595959"/>
              </a:solidFill>
            </a:endParaRPr>
          </a:p>
        </p:txBody>
      </p:sp>
      <p:sp>
        <p:nvSpPr>
          <p:cNvPr id="3" name="Slide Number Placeholder 2"/>
          <p:cNvSpPr>
            <a:spLocks noGrp="1"/>
          </p:cNvSpPr>
          <p:nvPr>
            <p:ph type="sldNum" sz="quarter" idx="10"/>
          </p:nvPr>
        </p:nvSpPr>
        <p:spPr/>
        <p:txBody>
          <a:bodyPr/>
          <a:lstStyle/>
          <a:p>
            <a:fld id="{569F3626-3701-49B0-836D-8CB2992CE193}" type="slidenum">
              <a:rPr lang="en-US" smtClean="0">
                <a:solidFill>
                  <a:srgbClr val="AAAAAA"/>
                </a:solidFill>
              </a:rPr>
              <a:pPr/>
              <a:t>28</a:t>
            </a:fld>
            <a:endParaRPr lang="en-US">
              <a:solidFill>
                <a:srgbClr val="AAAAAA"/>
              </a:solidFill>
            </a:endParaRPr>
          </a:p>
        </p:txBody>
      </p:sp>
      <p:sp>
        <p:nvSpPr>
          <p:cNvPr id="15" name="Rectangle 14"/>
          <p:cNvSpPr/>
          <p:nvPr/>
        </p:nvSpPr>
        <p:spPr>
          <a:xfrm>
            <a:off x="625933" y="1003223"/>
            <a:ext cx="7362367" cy="400110"/>
          </a:xfrm>
          <a:prstGeom prst="rect">
            <a:avLst/>
          </a:prstGeom>
        </p:spPr>
        <p:txBody>
          <a:bodyPr wrap="square">
            <a:spAutoFit/>
          </a:bodyPr>
          <a:lstStyle/>
          <a:p>
            <a:pPr marL="342900" indent="-342900" algn="l">
              <a:buFont typeface="Wingdings" panose="05000000000000000000" pitchFamily="2" charset="2"/>
              <a:buChar char="ü"/>
            </a:pPr>
            <a:r>
              <a:rPr lang="en-US" sz="2000" dirty="0" smtClean="0">
                <a:solidFill>
                  <a:srgbClr val="960000"/>
                </a:solidFill>
                <a:effectLst>
                  <a:outerShdw blurRad="38100" dist="38100" dir="2700000" algn="tl">
                    <a:srgbClr val="000000">
                      <a:alpha val="43137"/>
                    </a:srgbClr>
                  </a:outerShdw>
                </a:effectLst>
              </a:rPr>
              <a:t>Classifier module</a:t>
            </a:r>
          </a:p>
        </p:txBody>
      </p:sp>
      <p:sp>
        <p:nvSpPr>
          <p:cNvPr id="24" name="TextBox 3"/>
          <p:cNvSpPr txBox="1">
            <a:spLocks noChangeArrowheads="1"/>
          </p:cNvSpPr>
          <p:nvPr/>
        </p:nvSpPr>
        <p:spPr bwMode="auto">
          <a:xfrm>
            <a:off x="245326" y="68060"/>
            <a:ext cx="2325408" cy="707886"/>
          </a:xfrm>
          <a:prstGeom prst="rect">
            <a:avLst/>
          </a:prstGeom>
          <a:noFill/>
          <a:ln w="9525">
            <a:noFill/>
            <a:miter lim="800000"/>
            <a:headEnd/>
            <a:tailEnd/>
          </a:ln>
        </p:spPr>
        <p:txBody>
          <a:bodyPr wrap="square">
            <a:spAutoFit/>
          </a:bodyPr>
          <a:lstStyle/>
          <a:p>
            <a:pPr algn="l"/>
            <a:r>
              <a:rPr lang="en-US" sz="2000" b="1" cap="small" spc="25" dirty="0" smtClean="0">
                <a:solidFill>
                  <a:srgbClr val="000000"/>
                </a:solidFill>
                <a:effectLst>
                  <a:outerShdw blurRad="38100" dist="38100" dir="2700000" algn="tl">
                    <a:srgbClr val="000000">
                      <a:alpha val="43137"/>
                    </a:srgbClr>
                  </a:outerShdw>
                </a:effectLst>
                <a:latin typeface="Times New Roman" panose="02020603050405020304" pitchFamily="18" charset="0"/>
                <a:ea typeface="SimSun" panose="02010600030101010101" pitchFamily="2" charset="-122"/>
                <a:cs typeface="Times New Roman" panose="02020603050405020304" pitchFamily="18" charset="0"/>
              </a:rPr>
              <a:t>Dynamic gesture recognition</a:t>
            </a:r>
          </a:p>
        </p:txBody>
      </p:sp>
      <p:sp>
        <p:nvSpPr>
          <p:cNvPr id="26" name="TextBox 25"/>
          <p:cNvSpPr txBox="1"/>
          <p:nvPr/>
        </p:nvSpPr>
        <p:spPr>
          <a:xfrm>
            <a:off x="2492678" y="23115"/>
            <a:ext cx="2089033" cy="841256"/>
          </a:xfrm>
          <a:prstGeom prst="rect">
            <a:avLst/>
          </a:prstGeom>
          <a:noFill/>
        </p:spPr>
        <p:txBody>
          <a:bodyPr wrap="none" rtlCol="0">
            <a:spAutoFit/>
          </a:bodyPr>
          <a:lstStyle/>
          <a:p>
            <a:pPr marL="171450" indent="-171450" algn="l">
              <a:spcBef>
                <a:spcPts val="400"/>
              </a:spcBef>
              <a:buFont typeface="Arial" panose="020B0604020202020204" pitchFamily="34" charset="0"/>
              <a:buChar char="•"/>
            </a:pPr>
            <a:r>
              <a:rPr lang="en-US" sz="1400" dirty="0">
                <a:solidFill>
                  <a:srgbClr val="595959"/>
                </a:solidFill>
              </a:rPr>
              <a:t>Software flow</a:t>
            </a:r>
          </a:p>
          <a:p>
            <a:pPr marL="171450" indent="-171450" algn="l">
              <a:spcBef>
                <a:spcPts val="400"/>
              </a:spcBef>
              <a:buFont typeface="Arial" panose="020B0604020202020204" pitchFamily="34" charset="0"/>
              <a:buChar char="•"/>
            </a:pPr>
            <a:r>
              <a:rPr lang="en-US" sz="1400" dirty="0">
                <a:solidFill>
                  <a:srgbClr val="595959"/>
                </a:solidFill>
              </a:rPr>
              <a:t>Input data module</a:t>
            </a:r>
          </a:p>
          <a:p>
            <a:pPr marL="171450" indent="-171450" algn="l">
              <a:spcBef>
                <a:spcPts val="400"/>
              </a:spcBef>
              <a:buFont typeface="Arial" panose="020B0604020202020204" pitchFamily="34" charset="0"/>
              <a:buChar char="•"/>
            </a:pPr>
            <a:r>
              <a:rPr lang="en-US" sz="1400" dirty="0">
                <a:solidFill>
                  <a:srgbClr val="595959"/>
                </a:solidFill>
              </a:rPr>
              <a:t>Normalization module</a:t>
            </a:r>
          </a:p>
        </p:txBody>
      </p:sp>
      <p:sp>
        <p:nvSpPr>
          <p:cNvPr id="27" name="TextBox 26"/>
          <p:cNvSpPr txBox="1"/>
          <p:nvPr/>
        </p:nvSpPr>
        <p:spPr>
          <a:xfrm>
            <a:off x="4905184" y="23115"/>
            <a:ext cx="1731564" cy="574516"/>
          </a:xfrm>
          <a:prstGeom prst="rect">
            <a:avLst/>
          </a:prstGeom>
          <a:noFill/>
        </p:spPr>
        <p:txBody>
          <a:bodyPr wrap="none" rtlCol="0">
            <a:spAutoFit/>
          </a:bodyPr>
          <a:lstStyle/>
          <a:p>
            <a:pPr marL="171450" indent="-171450" algn="l">
              <a:spcBef>
                <a:spcPts val="400"/>
              </a:spcBef>
              <a:buFont typeface="Arial" panose="020B0604020202020204" pitchFamily="34" charset="0"/>
              <a:buChar char="•"/>
            </a:pPr>
            <a:r>
              <a:rPr lang="en-US" sz="1400" dirty="0">
                <a:solidFill>
                  <a:srgbClr val="000000"/>
                </a:solidFill>
                <a:effectLst>
                  <a:outerShdw blurRad="38100" dist="38100" dir="2700000" algn="tl">
                    <a:srgbClr val="000000">
                      <a:alpha val="43137"/>
                    </a:srgbClr>
                  </a:outerShdw>
                </a:effectLst>
              </a:rPr>
              <a:t>Classifier module</a:t>
            </a:r>
          </a:p>
          <a:p>
            <a:pPr marL="171450" indent="-171450" algn="l">
              <a:spcBef>
                <a:spcPts val="400"/>
              </a:spcBef>
              <a:buFont typeface="Arial" panose="020B0604020202020204" pitchFamily="34" charset="0"/>
              <a:buChar char="•"/>
            </a:pPr>
            <a:r>
              <a:rPr lang="en-US" sz="1400" dirty="0" smtClean="0">
                <a:solidFill>
                  <a:srgbClr val="595959"/>
                </a:solidFill>
              </a:rPr>
              <a:t>Results</a:t>
            </a:r>
            <a:endParaRPr lang="en-US" sz="1400" dirty="0">
              <a:solidFill>
                <a:srgbClr val="595959"/>
              </a:solidFill>
            </a:endParaRPr>
          </a:p>
        </p:txBody>
      </p:sp>
      <p:sp>
        <p:nvSpPr>
          <p:cNvPr id="11" name="Rectangle 10"/>
          <p:cNvSpPr/>
          <p:nvPr/>
        </p:nvSpPr>
        <p:spPr>
          <a:xfrm>
            <a:off x="512562" y="3766283"/>
            <a:ext cx="7362367" cy="861774"/>
          </a:xfrm>
          <a:prstGeom prst="rect">
            <a:avLst/>
          </a:prstGeom>
        </p:spPr>
        <p:txBody>
          <a:bodyPr wrap="square">
            <a:spAutoFit/>
          </a:bodyPr>
          <a:lstStyle/>
          <a:p>
            <a:pPr marL="342900" indent="-342900" algn="l">
              <a:buFont typeface="Wingdings" panose="05000000000000000000" pitchFamily="2" charset="2"/>
              <a:buChar char="§"/>
            </a:pPr>
            <a:r>
              <a:rPr lang="en-US" sz="2000" dirty="0" smtClean="0">
                <a:solidFill>
                  <a:srgbClr val="000000"/>
                </a:solidFill>
                <a:effectLst>
                  <a:outerShdw blurRad="38100" dist="38100" dir="2700000" algn="tl">
                    <a:srgbClr val="000000">
                      <a:alpha val="43137"/>
                    </a:srgbClr>
                  </a:outerShdw>
                </a:effectLst>
              </a:rPr>
              <a:t>Find the</a:t>
            </a:r>
            <a:r>
              <a:rPr lang="en-US" sz="2000" dirty="0">
                <a:solidFill>
                  <a:srgbClr val="000000"/>
                </a:solidFill>
                <a:effectLst>
                  <a:outerShdw blurRad="38100" dist="38100" dir="2700000" algn="tl">
                    <a:srgbClr val="000000">
                      <a:alpha val="43137"/>
                    </a:srgbClr>
                  </a:outerShdw>
                </a:effectLst>
              </a:rPr>
              <a:t> Euclidean distance</a:t>
            </a:r>
          </a:p>
          <a:p>
            <a:pPr marL="342900" indent="-342900" algn="l">
              <a:buFont typeface="Wingdings" panose="05000000000000000000" pitchFamily="2" charset="2"/>
              <a:buChar char="§"/>
            </a:pPr>
            <a:r>
              <a:rPr lang="en-US" sz="2000" dirty="0" smtClean="0">
                <a:solidFill>
                  <a:srgbClr val="000000"/>
                </a:solidFill>
                <a:effectLst>
                  <a:outerShdw blurRad="38100" dist="38100" dir="2700000" algn="tl">
                    <a:srgbClr val="000000">
                      <a:alpha val="43137"/>
                    </a:srgbClr>
                  </a:outerShdw>
                </a:effectLst>
              </a:rPr>
              <a:t>The minimum distance is the most similar hand-gesture</a:t>
            </a:r>
          </a:p>
        </p:txBody>
      </p:sp>
      <p:pic>
        <p:nvPicPr>
          <p:cNvPr id="12" name="Picture 11"/>
          <p:cNvPicPr/>
          <p:nvPr/>
        </p:nvPicPr>
        <p:blipFill>
          <a:blip r:embed="rId3"/>
          <a:stretch>
            <a:fillRect/>
          </a:stretch>
        </p:blipFill>
        <p:spPr>
          <a:xfrm>
            <a:off x="0" y="1713321"/>
            <a:ext cx="4291287" cy="1034683"/>
          </a:xfrm>
          <a:prstGeom prst="rect">
            <a:avLst/>
          </a:prstGeom>
        </p:spPr>
      </p:pic>
      <p:sp>
        <p:nvSpPr>
          <p:cNvPr id="13" name="Rectangle 12"/>
          <p:cNvSpPr/>
          <p:nvPr/>
        </p:nvSpPr>
        <p:spPr>
          <a:xfrm>
            <a:off x="4682431" y="1660203"/>
            <a:ext cx="7362367" cy="1323439"/>
          </a:xfrm>
          <a:prstGeom prst="rect">
            <a:avLst/>
          </a:prstGeom>
        </p:spPr>
        <p:txBody>
          <a:bodyPr wrap="square">
            <a:spAutoFit/>
          </a:bodyPr>
          <a:lstStyle/>
          <a:p>
            <a:pPr marL="342900" indent="-342900" algn="l">
              <a:buFont typeface="Arial" panose="020B0604020202020204" pitchFamily="34" charset="0"/>
              <a:buChar char="•"/>
            </a:pPr>
            <a:r>
              <a:rPr lang="en-US" sz="2000" dirty="0" smtClean="0">
                <a:solidFill>
                  <a:srgbClr val="000000"/>
                </a:solidFill>
                <a:effectLst>
                  <a:outerShdw blurRad="38100" dist="38100" dir="2700000" algn="tl">
                    <a:srgbClr val="000000">
                      <a:alpha val="43137"/>
                    </a:srgbClr>
                  </a:outerShdw>
                </a:effectLst>
              </a:rPr>
              <a:t>C : </a:t>
            </a:r>
            <a:r>
              <a:rPr lang="en-US" sz="2000" dirty="0"/>
              <a:t>set of candidate points</a:t>
            </a:r>
            <a:endParaRPr lang="en-US" sz="2000" dirty="0">
              <a:solidFill>
                <a:srgbClr val="000000"/>
              </a:solidFill>
              <a:effectLst>
                <a:outerShdw blurRad="38100" dist="38100" dir="2700000" algn="tl">
                  <a:srgbClr val="000000">
                    <a:alpha val="43137"/>
                  </a:srgbClr>
                </a:outerShdw>
              </a:effectLst>
            </a:endParaRPr>
          </a:p>
          <a:p>
            <a:pPr marL="342900" indent="-342900" algn="l">
              <a:buFont typeface="Arial" panose="020B0604020202020204" pitchFamily="34" charset="0"/>
              <a:buChar char="•"/>
            </a:pPr>
            <a:r>
              <a:rPr lang="en-US" sz="2000" dirty="0" smtClean="0">
                <a:solidFill>
                  <a:srgbClr val="000000"/>
                </a:solidFill>
                <a:effectLst>
                  <a:outerShdw blurRad="38100" dist="38100" dir="2700000" algn="tl">
                    <a:srgbClr val="000000">
                      <a:alpha val="43137"/>
                    </a:srgbClr>
                  </a:outerShdw>
                </a:effectLst>
              </a:rPr>
              <a:t>T : </a:t>
            </a:r>
            <a:r>
              <a:rPr lang="en-US" sz="2000" dirty="0"/>
              <a:t>a set of template </a:t>
            </a:r>
            <a:r>
              <a:rPr lang="en-US" sz="2000" dirty="0" smtClean="0"/>
              <a:t>points</a:t>
            </a:r>
          </a:p>
          <a:p>
            <a:pPr marL="342900" indent="-342900" algn="l">
              <a:buFont typeface="Arial" panose="020B0604020202020204" pitchFamily="34" charset="0"/>
              <a:buChar char="•"/>
            </a:pPr>
            <a:r>
              <a:rPr lang="en-US" sz="2000" dirty="0" smtClean="0">
                <a:solidFill>
                  <a:srgbClr val="000000"/>
                </a:solidFill>
                <a:effectLst>
                  <a:outerShdw blurRad="38100" dist="38100" dir="2700000" algn="tl">
                    <a:srgbClr val="000000">
                      <a:alpha val="43137"/>
                    </a:srgbClr>
                  </a:outerShdw>
                </a:effectLst>
              </a:rPr>
              <a:t>N: </a:t>
            </a:r>
            <a:r>
              <a:rPr lang="en-US" sz="2000" dirty="0" smtClean="0"/>
              <a:t>number </a:t>
            </a:r>
            <a:r>
              <a:rPr lang="en-US" sz="2000" dirty="0"/>
              <a:t>of points of one gesture</a:t>
            </a:r>
            <a:r>
              <a:rPr lang="en-US" sz="2000" dirty="0" smtClean="0">
                <a:solidFill>
                  <a:srgbClr val="000000"/>
                </a:solidFill>
                <a:effectLst>
                  <a:outerShdw blurRad="38100" dist="38100" dir="2700000" algn="tl">
                    <a:srgbClr val="000000">
                      <a:alpha val="43137"/>
                    </a:srgbClr>
                  </a:outerShdw>
                </a:effectLst>
              </a:rPr>
              <a:t> </a:t>
            </a:r>
          </a:p>
        </p:txBody>
      </p:sp>
      <p:sp>
        <p:nvSpPr>
          <p:cNvPr id="2" name="Left Brace 1"/>
          <p:cNvSpPr/>
          <p:nvPr/>
        </p:nvSpPr>
        <p:spPr bwMode="auto">
          <a:xfrm>
            <a:off x="4459047" y="1713321"/>
            <a:ext cx="446769" cy="1217204"/>
          </a:xfrm>
          <a:prstGeom prst="leftBrace">
            <a:avLst/>
          </a:prstGeom>
          <a:noFill/>
          <a:ln w="9525" cap="flat" cmpd="sng" algn="ctr">
            <a:solidFill>
              <a:schemeClr val="tx1">
                <a:lumMod val="5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200" b="0" i="0" u="none" strike="noStrike" cap="none" normalizeH="0" baseline="0" smtClean="0">
              <a:ln>
                <a:noFill/>
              </a:ln>
              <a:solidFill>
                <a:schemeClr val="tx1"/>
              </a:solidFill>
              <a:effectLst/>
              <a:latin typeface="Arial" charset="0"/>
            </a:endParaRPr>
          </a:p>
        </p:txBody>
      </p:sp>
    </p:spTree>
    <p:extLst>
      <p:ext uri="{BB962C8B-B14F-4D97-AF65-F5344CB8AC3E}">
        <p14:creationId xmlns:p14="http://schemas.microsoft.com/office/powerpoint/2010/main" val="3729148015"/>
      </p:ext>
    </p:extLst>
  </p:cSld>
  <p:clrMapOvr>
    <a:masterClrMapping/>
  </p:clrMapOvr>
  <mc:AlternateContent xmlns:mc="http://schemas.openxmlformats.org/markup-compatibility/2006" xmlns:p14="http://schemas.microsoft.com/office/powerpoint/2010/main">
    <mc:Choice Requires="p14">
      <p:transition spd="slow" p14:dur="2000" advTm="733"/>
    </mc:Choice>
    <mc:Fallback xmlns="">
      <p:transition spd="slow" advTm="73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p:bldP spid="2"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object 3"/>
          <p:cNvSpPr/>
          <p:nvPr/>
        </p:nvSpPr>
        <p:spPr>
          <a:xfrm flipH="1">
            <a:off x="2423855" y="12526"/>
            <a:ext cx="68823" cy="814369"/>
          </a:xfrm>
          <a:custGeom>
            <a:avLst/>
            <a:gdLst/>
            <a:ahLst/>
            <a:cxnLst/>
            <a:rect l="l" t="t" r="r" b="b"/>
            <a:pathLst>
              <a:path h="533400">
                <a:moveTo>
                  <a:pt x="0" y="0"/>
                </a:moveTo>
                <a:lnTo>
                  <a:pt x="0" y="533400"/>
                </a:lnTo>
              </a:path>
            </a:pathLst>
          </a:custGeom>
          <a:ln w="28575">
            <a:solidFill>
              <a:srgbClr val="7F7F7F"/>
            </a:solidFill>
          </a:ln>
        </p:spPr>
        <p:txBody>
          <a:bodyPr wrap="square" lIns="0" tIns="0" rIns="0" bIns="0" rtlCol="0">
            <a:noAutofit/>
          </a:bodyPr>
          <a:lstStyle/>
          <a:p>
            <a:endParaRPr>
              <a:solidFill>
                <a:srgbClr val="595959"/>
              </a:solidFill>
            </a:endParaRPr>
          </a:p>
        </p:txBody>
      </p:sp>
      <p:sp>
        <p:nvSpPr>
          <p:cNvPr id="3" name="Slide Number Placeholder 2"/>
          <p:cNvSpPr>
            <a:spLocks noGrp="1"/>
          </p:cNvSpPr>
          <p:nvPr>
            <p:ph type="sldNum" sz="quarter" idx="10"/>
          </p:nvPr>
        </p:nvSpPr>
        <p:spPr/>
        <p:txBody>
          <a:bodyPr/>
          <a:lstStyle/>
          <a:p>
            <a:fld id="{569F3626-3701-49B0-836D-8CB2992CE193}" type="slidenum">
              <a:rPr lang="en-US" smtClean="0">
                <a:solidFill>
                  <a:srgbClr val="AAAAAA"/>
                </a:solidFill>
              </a:rPr>
              <a:pPr/>
              <a:t>29</a:t>
            </a:fld>
            <a:endParaRPr lang="en-US">
              <a:solidFill>
                <a:srgbClr val="AAAAAA"/>
              </a:solidFill>
            </a:endParaRPr>
          </a:p>
        </p:txBody>
      </p:sp>
      <p:sp>
        <p:nvSpPr>
          <p:cNvPr id="24" name="TextBox 3"/>
          <p:cNvSpPr txBox="1">
            <a:spLocks noChangeArrowheads="1"/>
          </p:cNvSpPr>
          <p:nvPr/>
        </p:nvSpPr>
        <p:spPr bwMode="auto">
          <a:xfrm>
            <a:off x="245326" y="68060"/>
            <a:ext cx="2325408" cy="707886"/>
          </a:xfrm>
          <a:prstGeom prst="rect">
            <a:avLst/>
          </a:prstGeom>
          <a:noFill/>
          <a:ln w="9525">
            <a:noFill/>
            <a:miter lim="800000"/>
            <a:headEnd/>
            <a:tailEnd/>
          </a:ln>
        </p:spPr>
        <p:txBody>
          <a:bodyPr wrap="square">
            <a:spAutoFit/>
          </a:bodyPr>
          <a:lstStyle/>
          <a:p>
            <a:pPr algn="l"/>
            <a:r>
              <a:rPr lang="en-US" sz="2000" b="1" cap="small" spc="25" dirty="0" smtClean="0">
                <a:solidFill>
                  <a:srgbClr val="000000"/>
                </a:solidFill>
                <a:effectLst>
                  <a:outerShdw blurRad="38100" dist="38100" dir="2700000" algn="tl">
                    <a:srgbClr val="000000">
                      <a:alpha val="43137"/>
                    </a:srgbClr>
                  </a:outerShdw>
                </a:effectLst>
                <a:latin typeface="Times New Roman" panose="02020603050405020304" pitchFamily="18" charset="0"/>
                <a:ea typeface="SimSun" panose="02010600030101010101" pitchFamily="2" charset="-122"/>
                <a:cs typeface="Times New Roman" panose="02020603050405020304" pitchFamily="18" charset="0"/>
              </a:rPr>
              <a:t>Dynamic gesture recognition</a:t>
            </a:r>
          </a:p>
        </p:txBody>
      </p:sp>
      <p:sp>
        <p:nvSpPr>
          <p:cNvPr id="26" name="TextBox 25"/>
          <p:cNvSpPr txBox="1"/>
          <p:nvPr/>
        </p:nvSpPr>
        <p:spPr>
          <a:xfrm>
            <a:off x="2492678" y="23115"/>
            <a:ext cx="2089033" cy="841256"/>
          </a:xfrm>
          <a:prstGeom prst="rect">
            <a:avLst/>
          </a:prstGeom>
          <a:noFill/>
        </p:spPr>
        <p:txBody>
          <a:bodyPr wrap="none" rtlCol="0">
            <a:spAutoFit/>
          </a:bodyPr>
          <a:lstStyle/>
          <a:p>
            <a:pPr marL="171450" indent="-171450" algn="l">
              <a:spcBef>
                <a:spcPts val="400"/>
              </a:spcBef>
              <a:buFont typeface="Arial" panose="020B0604020202020204" pitchFamily="34" charset="0"/>
              <a:buChar char="•"/>
            </a:pPr>
            <a:r>
              <a:rPr lang="en-US" sz="1400" dirty="0">
                <a:solidFill>
                  <a:srgbClr val="595959"/>
                </a:solidFill>
              </a:rPr>
              <a:t>Software flow</a:t>
            </a:r>
          </a:p>
          <a:p>
            <a:pPr marL="171450" indent="-171450" algn="l">
              <a:spcBef>
                <a:spcPts val="400"/>
              </a:spcBef>
              <a:buFont typeface="Arial" panose="020B0604020202020204" pitchFamily="34" charset="0"/>
              <a:buChar char="•"/>
            </a:pPr>
            <a:r>
              <a:rPr lang="en-US" sz="1400" dirty="0">
                <a:solidFill>
                  <a:srgbClr val="595959"/>
                </a:solidFill>
              </a:rPr>
              <a:t>Input data module</a:t>
            </a:r>
          </a:p>
          <a:p>
            <a:pPr marL="171450" indent="-171450" algn="l">
              <a:spcBef>
                <a:spcPts val="400"/>
              </a:spcBef>
              <a:buFont typeface="Arial" panose="020B0604020202020204" pitchFamily="34" charset="0"/>
              <a:buChar char="•"/>
            </a:pPr>
            <a:r>
              <a:rPr lang="en-US" sz="1400" dirty="0">
                <a:solidFill>
                  <a:srgbClr val="595959"/>
                </a:solidFill>
              </a:rPr>
              <a:t>Normalization module</a:t>
            </a:r>
          </a:p>
        </p:txBody>
      </p:sp>
      <p:sp>
        <p:nvSpPr>
          <p:cNvPr id="27" name="TextBox 26"/>
          <p:cNvSpPr txBox="1"/>
          <p:nvPr/>
        </p:nvSpPr>
        <p:spPr>
          <a:xfrm>
            <a:off x="4905184" y="23115"/>
            <a:ext cx="1731564" cy="574516"/>
          </a:xfrm>
          <a:prstGeom prst="rect">
            <a:avLst/>
          </a:prstGeom>
          <a:noFill/>
        </p:spPr>
        <p:txBody>
          <a:bodyPr wrap="none" rtlCol="0">
            <a:spAutoFit/>
          </a:bodyPr>
          <a:lstStyle/>
          <a:p>
            <a:pPr marL="171450" indent="-171450" algn="l">
              <a:spcBef>
                <a:spcPts val="400"/>
              </a:spcBef>
              <a:buFont typeface="Arial" panose="020B0604020202020204" pitchFamily="34" charset="0"/>
              <a:buChar char="•"/>
            </a:pPr>
            <a:r>
              <a:rPr lang="en-US" sz="1400" dirty="0">
                <a:solidFill>
                  <a:srgbClr val="595959"/>
                </a:solidFill>
              </a:rPr>
              <a:t>Classifier module</a:t>
            </a:r>
          </a:p>
          <a:p>
            <a:pPr marL="171450" indent="-171450" algn="l">
              <a:spcBef>
                <a:spcPts val="400"/>
              </a:spcBef>
              <a:buFont typeface="Arial" panose="020B0604020202020204" pitchFamily="34" charset="0"/>
              <a:buChar char="•"/>
            </a:pPr>
            <a:r>
              <a:rPr lang="en-US" sz="1400" dirty="0">
                <a:solidFill>
                  <a:srgbClr val="000000"/>
                </a:solidFill>
                <a:effectLst>
                  <a:outerShdw blurRad="38100" dist="38100" dir="2700000" algn="tl">
                    <a:srgbClr val="000000">
                      <a:alpha val="43137"/>
                    </a:srgbClr>
                  </a:outerShdw>
                </a:effectLst>
              </a:rPr>
              <a:t>Results</a:t>
            </a:r>
          </a:p>
        </p:txBody>
      </p:sp>
      <p:pic>
        <p:nvPicPr>
          <p:cNvPr id="10" name="Picture 9"/>
          <p:cNvPicPr/>
          <p:nvPr/>
        </p:nvPicPr>
        <p:blipFill>
          <a:blip r:embed="rId3"/>
          <a:stretch>
            <a:fillRect/>
          </a:stretch>
        </p:blipFill>
        <p:spPr>
          <a:xfrm>
            <a:off x="1280950" y="1906858"/>
            <a:ext cx="6601521" cy="4482791"/>
          </a:xfrm>
          <a:prstGeom prst="rect">
            <a:avLst/>
          </a:prstGeom>
        </p:spPr>
      </p:pic>
      <p:sp>
        <p:nvSpPr>
          <p:cNvPr id="11" name="Rectangle 10"/>
          <p:cNvSpPr/>
          <p:nvPr/>
        </p:nvSpPr>
        <p:spPr>
          <a:xfrm>
            <a:off x="3192053" y="1228820"/>
            <a:ext cx="3934461" cy="461665"/>
          </a:xfrm>
          <a:prstGeom prst="rect">
            <a:avLst/>
          </a:prstGeom>
        </p:spPr>
        <p:txBody>
          <a:bodyPr wrap="square">
            <a:spAutoFit/>
          </a:bodyPr>
          <a:lstStyle/>
          <a:p>
            <a:pPr algn="l"/>
            <a:r>
              <a:rPr lang="en-US" sz="2400" dirty="0" smtClean="0">
                <a:solidFill>
                  <a:srgbClr val="C00000"/>
                </a:solidFill>
                <a:effectLst>
                  <a:outerShdw blurRad="38100" dist="38100" dir="2700000" algn="tl">
                    <a:srgbClr val="000000">
                      <a:alpha val="43137"/>
                    </a:srgbClr>
                  </a:outerShdw>
                </a:effectLst>
              </a:rPr>
              <a:t>7</a:t>
            </a:r>
            <a:r>
              <a:rPr lang="en-US" sz="2400" dirty="0" smtClean="0">
                <a:solidFill>
                  <a:schemeClr val="tx1">
                    <a:lumMod val="50000"/>
                  </a:schemeClr>
                </a:solidFill>
                <a:effectLst>
                  <a:outerShdw blurRad="38100" dist="38100" dir="2700000" algn="tl">
                    <a:srgbClr val="000000">
                      <a:alpha val="43137"/>
                    </a:srgbClr>
                  </a:outerShdw>
                </a:effectLst>
              </a:rPr>
              <a:t> dynamic gestures</a:t>
            </a:r>
          </a:p>
        </p:txBody>
      </p:sp>
    </p:spTree>
    <p:extLst>
      <p:ext uri="{BB962C8B-B14F-4D97-AF65-F5344CB8AC3E}">
        <p14:creationId xmlns:p14="http://schemas.microsoft.com/office/powerpoint/2010/main" val="522721391"/>
      </p:ext>
    </p:extLst>
  </p:cSld>
  <p:clrMapOvr>
    <a:masterClrMapping/>
  </p:clrMapOvr>
  <mc:AlternateContent xmlns:mc="http://schemas.openxmlformats.org/markup-compatibility/2006" xmlns:p14="http://schemas.microsoft.com/office/powerpoint/2010/main">
    <mc:Choice Requires="p14">
      <p:transition spd="slow" p14:dur="2000" advTm="733"/>
    </mc:Choice>
    <mc:Fallback xmlns="">
      <p:transition spd="slow" advTm="733"/>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extBox 3"/>
          <p:cNvSpPr txBox="1">
            <a:spLocks noChangeArrowheads="1"/>
          </p:cNvSpPr>
          <p:nvPr/>
        </p:nvSpPr>
        <p:spPr bwMode="auto">
          <a:xfrm>
            <a:off x="307975" y="219655"/>
            <a:ext cx="1867344" cy="400110"/>
          </a:xfrm>
          <a:prstGeom prst="rect">
            <a:avLst/>
          </a:prstGeom>
          <a:noFill/>
          <a:ln w="9525">
            <a:noFill/>
            <a:miter lim="800000"/>
            <a:headEnd/>
            <a:tailEnd/>
          </a:ln>
        </p:spPr>
        <p:txBody>
          <a:bodyPr wrap="square">
            <a:spAutoFit/>
          </a:bodyPr>
          <a:lstStyle/>
          <a:p>
            <a:pPr algn="l"/>
            <a:r>
              <a:rPr lang="en-US" sz="2000" b="1" cap="small" spc="25" dirty="0">
                <a:solidFill>
                  <a:srgbClr val="000000"/>
                </a:solidFill>
                <a:effectLst>
                  <a:outerShdw blurRad="38100" dist="38100" dir="2700000" algn="tl">
                    <a:srgbClr val="000000">
                      <a:alpha val="43137"/>
                    </a:srgbClr>
                  </a:outerShdw>
                </a:effectLst>
                <a:latin typeface="Times New Roman" panose="02020603050405020304" pitchFamily="18" charset="0"/>
                <a:ea typeface="SimSun" panose="02010600030101010101" pitchFamily="2" charset="-122"/>
                <a:cs typeface="Times New Roman" panose="02020603050405020304" pitchFamily="18" charset="0"/>
              </a:rPr>
              <a:t>Introduction</a:t>
            </a:r>
          </a:p>
        </p:txBody>
      </p:sp>
      <p:sp>
        <p:nvSpPr>
          <p:cNvPr id="50" name="object 3"/>
          <p:cNvSpPr/>
          <p:nvPr/>
        </p:nvSpPr>
        <p:spPr>
          <a:xfrm flipH="1">
            <a:off x="2135757" y="12526"/>
            <a:ext cx="68823" cy="814369"/>
          </a:xfrm>
          <a:custGeom>
            <a:avLst/>
            <a:gdLst/>
            <a:ahLst/>
            <a:cxnLst/>
            <a:rect l="l" t="t" r="r" b="b"/>
            <a:pathLst>
              <a:path h="533400">
                <a:moveTo>
                  <a:pt x="0" y="0"/>
                </a:moveTo>
                <a:lnTo>
                  <a:pt x="0" y="533400"/>
                </a:lnTo>
              </a:path>
            </a:pathLst>
          </a:custGeom>
          <a:ln w="28575">
            <a:solidFill>
              <a:srgbClr val="7F7F7F"/>
            </a:solidFill>
          </a:ln>
        </p:spPr>
        <p:txBody>
          <a:bodyPr wrap="square" lIns="0" tIns="0" rIns="0" bIns="0" rtlCol="0">
            <a:noAutofit/>
          </a:bodyPr>
          <a:lstStyle/>
          <a:p>
            <a:endParaRPr>
              <a:solidFill>
                <a:srgbClr val="595959"/>
              </a:solidFill>
            </a:endParaRPr>
          </a:p>
        </p:txBody>
      </p:sp>
      <p:sp>
        <p:nvSpPr>
          <p:cNvPr id="3" name="Slide Number Placeholder 2"/>
          <p:cNvSpPr>
            <a:spLocks noGrp="1"/>
          </p:cNvSpPr>
          <p:nvPr>
            <p:ph type="sldNum" sz="quarter" idx="10"/>
          </p:nvPr>
        </p:nvSpPr>
        <p:spPr/>
        <p:txBody>
          <a:bodyPr/>
          <a:lstStyle/>
          <a:p>
            <a:fld id="{569F3626-3701-49B0-836D-8CB2992CE193}" type="slidenum">
              <a:rPr lang="en-US" smtClean="0"/>
              <a:pPr/>
              <a:t>3</a:t>
            </a:fld>
            <a:endParaRPr lang="en-US"/>
          </a:p>
        </p:txBody>
      </p:sp>
      <p:sp>
        <p:nvSpPr>
          <p:cNvPr id="4" name="TextBox 3"/>
          <p:cNvSpPr txBox="1"/>
          <p:nvPr/>
        </p:nvSpPr>
        <p:spPr>
          <a:xfrm>
            <a:off x="2217106" y="7937"/>
            <a:ext cx="2464072" cy="841256"/>
          </a:xfrm>
          <a:prstGeom prst="rect">
            <a:avLst/>
          </a:prstGeom>
          <a:noFill/>
        </p:spPr>
        <p:txBody>
          <a:bodyPr wrap="none" rtlCol="0">
            <a:spAutoFit/>
          </a:bodyPr>
          <a:lstStyle/>
          <a:p>
            <a:pPr marL="171450" indent="-171450" algn="l">
              <a:spcBef>
                <a:spcPts val="400"/>
              </a:spcBef>
              <a:buFont typeface="Arial" panose="020B0604020202020204" pitchFamily="34" charset="0"/>
              <a:buChar char="•"/>
            </a:pPr>
            <a:r>
              <a:rPr lang="en-US" sz="1400" dirty="0">
                <a:solidFill>
                  <a:srgbClr val="000000"/>
                </a:solidFill>
                <a:effectLst>
                  <a:outerShdw blurRad="38100" dist="38100" dir="2700000" algn="tl">
                    <a:srgbClr val="000000">
                      <a:alpha val="43137"/>
                    </a:srgbClr>
                  </a:outerShdw>
                </a:effectLst>
              </a:rPr>
              <a:t>Problem definition</a:t>
            </a:r>
          </a:p>
          <a:p>
            <a:pPr marL="171450" indent="-171450" algn="l">
              <a:spcBef>
                <a:spcPts val="400"/>
              </a:spcBef>
              <a:buFont typeface="Arial" panose="020B0604020202020204" pitchFamily="34" charset="0"/>
              <a:buChar char="•"/>
            </a:pPr>
            <a:r>
              <a:rPr lang="en-US" sz="1400" dirty="0" smtClean="0"/>
              <a:t>Vietnamese sign language</a:t>
            </a:r>
          </a:p>
          <a:p>
            <a:pPr marL="171450" indent="-171450" algn="l">
              <a:spcBef>
                <a:spcPts val="400"/>
              </a:spcBef>
              <a:buFont typeface="Arial" panose="020B0604020202020204" pitchFamily="34" charset="0"/>
              <a:buChar char="•"/>
            </a:pPr>
            <a:r>
              <a:rPr lang="en-US" sz="1400" dirty="0"/>
              <a:t>Project proposal</a:t>
            </a:r>
          </a:p>
        </p:txBody>
      </p:sp>
      <p:pic>
        <p:nvPicPr>
          <p:cNvPr id="8" name="Picture 7"/>
          <p:cNvPicPr>
            <a:picLocks noChangeAspect="1"/>
          </p:cNvPicPr>
          <p:nvPr/>
        </p:nvPicPr>
        <p:blipFill rotWithShape="1">
          <a:blip r:embed="rId3"/>
          <a:srcRect t="9081"/>
          <a:stretch/>
        </p:blipFill>
        <p:spPr>
          <a:xfrm>
            <a:off x="51763" y="1795346"/>
            <a:ext cx="9029607" cy="3803789"/>
          </a:xfrm>
          <a:prstGeom prst="rect">
            <a:avLst/>
          </a:prstGeom>
        </p:spPr>
      </p:pic>
      <p:sp>
        <p:nvSpPr>
          <p:cNvPr id="7" name="Arc 6"/>
          <p:cNvSpPr/>
          <p:nvPr/>
        </p:nvSpPr>
        <p:spPr bwMode="auto">
          <a:xfrm>
            <a:off x="5386192" y="2480155"/>
            <a:ext cx="2580362" cy="2655516"/>
          </a:xfrm>
          <a:prstGeom prst="arc">
            <a:avLst>
              <a:gd name="adj1" fmla="val 17281159"/>
              <a:gd name="adj2" fmla="val 21531826"/>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200" b="0" i="0" u="none" strike="noStrike" cap="none" normalizeH="0" baseline="0" smtClean="0">
              <a:ln>
                <a:noFill/>
              </a:ln>
              <a:solidFill>
                <a:schemeClr val="tx1"/>
              </a:solidFill>
              <a:effectLst/>
              <a:latin typeface="Arial" charset="0"/>
            </a:endParaRPr>
          </a:p>
        </p:txBody>
      </p:sp>
      <p:cxnSp>
        <p:nvCxnSpPr>
          <p:cNvPr id="10" name="Straight Connector 9"/>
          <p:cNvCxnSpPr/>
          <p:nvPr/>
        </p:nvCxnSpPr>
        <p:spPr bwMode="auto">
          <a:xfrm>
            <a:off x="6701425" y="3765520"/>
            <a:ext cx="1283911" cy="17341"/>
          </a:xfrm>
          <a:prstGeom prst="line">
            <a:avLst/>
          </a:prstGeom>
          <a:solidFill>
            <a:schemeClr val="accent1"/>
          </a:solidFill>
          <a:ln w="38100" cap="flat" cmpd="sng" algn="ctr">
            <a:solidFill>
              <a:srgbClr val="FF0000"/>
            </a:solidFill>
            <a:prstDash val="solid"/>
            <a:round/>
            <a:headEnd type="none" w="med" len="med"/>
            <a:tailEnd type="none" w="med" len="med"/>
          </a:ln>
          <a:effectLst/>
        </p:spPr>
      </p:cxnSp>
      <p:cxnSp>
        <p:nvCxnSpPr>
          <p:cNvPr id="16" name="Straight Connector 15"/>
          <p:cNvCxnSpPr>
            <a:endCxn id="7" idx="0"/>
          </p:cNvCxnSpPr>
          <p:nvPr/>
        </p:nvCxnSpPr>
        <p:spPr bwMode="auto">
          <a:xfrm flipV="1">
            <a:off x="6701425" y="2548834"/>
            <a:ext cx="384517" cy="1234028"/>
          </a:xfrm>
          <a:prstGeom prst="line">
            <a:avLst/>
          </a:prstGeom>
          <a:solidFill>
            <a:schemeClr val="accent1"/>
          </a:solidFill>
          <a:ln w="38100" cap="flat" cmpd="sng" algn="ctr">
            <a:solidFill>
              <a:srgbClr val="FF0000"/>
            </a:solidFill>
            <a:prstDash val="solid"/>
            <a:round/>
            <a:headEnd type="none" w="med" len="med"/>
            <a:tailEnd type="none" w="med" len="med"/>
          </a:ln>
          <a:effectLst/>
        </p:spPr>
      </p:cxnSp>
      <p:sp>
        <p:nvSpPr>
          <p:cNvPr id="18" name="Rectangle 17"/>
          <p:cNvSpPr/>
          <p:nvPr/>
        </p:nvSpPr>
        <p:spPr bwMode="auto">
          <a:xfrm>
            <a:off x="7354717" y="2195990"/>
            <a:ext cx="1052143" cy="400833"/>
          </a:xfrm>
          <a:prstGeom prst="rect">
            <a:avLst/>
          </a:prstGeom>
          <a:noFill/>
          <a:ln w="3810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200" b="0" i="0" u="none" strike="noStrike" cap="none" normalizeH="0" baseline="0" smtClean="0">
              <a:ln>
                <a:noFill/>
              </a:ln>
              <a:solidFill>
                <a:schemeClr val="tx1"/>
              </a:solidFill>
              <a:effectLst/>
              <a:latin typeface="Arial" charset="0"/>
            </a:endParaRPr>
          </a:p>
        </p:txBody>
      </p:sp>
      <p:sp>
        <p:nvSpPr>
          <p:cNvPr id="24" name="Rectangle 23"/>
          <p:cNvSpPr/>
          <p:nvPr/>
        </p:nvSpPr>
        <p:spPr bwMode="auto">
          <a:xfrm>
            <a:off x="7997890" y="2962655"/>
            <a:ext cx="1052143" cy="400833"/>
          </a:xfrm>
          <a:prstGeom prst="rect">
            <a:avLst/>
          </a:prstGeom>
          <a:noFill/>
          <a:ln w="3810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200" b="0" i="0" u="none" strike="noStrike" cap="none" normalizeH="0" baseline="0" smtClean="0">
              <a:ln>
                <a:noFill/>
              </a:ln>
              <a:solidFill>
                <a:schemeClr val="tx1"/>
              </a:solidFill>
              <a:effectLst/>
              <a:latin typeface="Arial" charset="0"/>
            </a:endParaRPr>
          </a:p>
        </p:txBody>
      </p:sp>
      <p:sp>
        <p:nvSpPr>
          <p:cNvPr id="22" name="TextBox 21"/>
          <p:cNvSpPr txBox="1"/>
          <p:nvPr/>
        </p:nvSpPr>
        <p:spPr>
          <a:xfrm>
            <a:off x="674798" y="5825474"/>
            <a:ext cx="8012002" cy="307777"/>
          </a:xfrm>
          <a:prstGeom prst="rect">
            <a:avLst/>
          </a:prstGeom>
          <a:noFill/>
        </p:spPr>
        <p:txBody>
          <a:bodyPr wrap="none" rtlCol="0">
            <a:spAutoFit/>
          </a:bodyPr>
          <a:lstStyle/>
          <a:p>
            <a:pPr algn="l"/>
            <a:r>
              <a:rPr lang="en-US" sz="1400" u="sng" dirty="0" smtClean="0"/>
              <a:t>Source:</a:t>
            </a:r>
            <a:r>
              <a:rPr lang="en-US" sz="1400" dirty="0" smtClean="0"/>
              <a:t> </a:t>
            </a:r>
            <a:r>
              <a:rPr lang="en-US" sz="1400" dirty="0" smtClean="0">
                <a:solidFill>
                  <a:schemeClr val="tx1">
                    <a:lumMod val="50000"/>
                  </a:schemeClr>
                </a:solidFill>
              </a:rPr>
              <a:t>Viet </a:t>
            </a:r>
            <a:r>
              <a:rPr lang="en-US" sz="1400" dirty="0">
                <a:solidFill>
                  <a:schemeClr val="tx1">
                    <a:lumMod val="50000"/>
                  </a:schemeClr>
                </a:solidFill>
              </a:rPr>
              <a:t>Nam Household Living Standards Survey 2006 conducted by General Statistics Office</a:t>
            </a:r>
          </a:p>
        </p:txBody>
      </p:sp>
      <p:sp>
        <p:nvSpPr>
          <p:cNvPr id="13" name="TextBox 12"/>
          <p:cNvSpPr txBox="1"/>
          <p:nvPr/>
        </p:nvSpPr>
        <p:spPr>
          <a:xfrm>
            <a:off x="1375211" y="1480932"/>
            <a:ext cx="6382709" cy="461665"/>
          </a:xfrm>
          <a:prstGeom prst="rect">
            <a:avLst/>
          </a:prstGeom>
          <a:noFill/>
        </p:spPr>
        <p:txBody>
          <a:bodyPr wrap="none" rtlCol="0">
            <a:spAutoFit/>
          </a:bodyPr>
          <a:lstStyle/>
          <a:p>
            <a:pPr algn="l"/>
            <a:r>
              <a:rPr lang="en-US" sz="2400" b="1" dirty="0" smtClean="0"/>
              <a:t>Census </a:t>
            </a:r>
            <a:r>
              <a:rPr lang="en-US" sz="2400" b="1" dirty="0"/>
              <a:t>of disable people in Vietnam, 2006</a:t>
            </a:r>
            <a:endParaRPr lang="en-US" sz="2400" b="1" dirty="0">
              <a:solidFill>
                <a:schemeClr val="tx1">
                  <a:lumMod val="50000"/>
                </a:schemeClr>
              </a:solidFill>
            </a:endParaRPr>
          </a:p>
        </p:txBody>
      </p:sp>
    </p:spTree>
    <p:extLst>
      <p:ext uri="{BB962C8B-B14F-4D97-AF65-F5344CB8AC3E}">
        <p14:creationId xmlns:p14="http://schemas.microsoft.com/office/powerpoint/2010/main" val="3747543782"/>
      </p:ext>
    </p:extLst>
  </p:cSld>
  <p:clrMapOvr>
    <a:masterClrMapping/>
  </p:clrMapOvr>
  <mc:AlternateContent xmlns:mc="http://schemas.openxmlformats.org/markup-compatibility/2006" xmlns:p14="http://schemas.microsoft.com/office/powerpoint/2010/main">
    <mc:Choice Requires="p14">
      <p:transition spd="slow" p14:dur="2000" advTm="733"/>
    </mc:Choice>
    <mc:Fallback xmlns="">
      <p:transition spd="slow" advTm="73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par>
                                <p:cTn id="16" presetID="10" presetClass="entr" presetSubtype="0" fill="hold" nodeType="with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fade">
                                      <p:cBhvr>
                                        <p:cTn id="24" dur="500"/>
                                        <p:tgtEl>
                                          <p:spTgt spid="18"/>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fade">
                                      <p:cBhvr>
                                        <p:cTn id="27" dur="500"/>
                                        <p:tgtEl>
                                          <p:spTgt spid="24"/>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8" grpId="0" animBg="1"/>
      <p:bldP spid="24" grpId="0" animBg="1"/>
      <p:bldP spid="22" grpId="0"/>
      <p:bldP spid="13"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object 3"/>
          <p:cNvSpPr/>
          <p:nvPr/>
        </p:nvSpPr>
        <p:spPr>
          <a:xfrm flipH="1">
            <a:off x="2423855" y="12526"/>
            <a:ext cx="68823" cy="814369"/>
          </a:xfrm>
          <a:custGeom>
            <a:avLst/>
            <a:gdLst/>
            <a:ahLst/>
            <a:cxnLst/>
            <a:rect l="l" t="t" r="r" b="b"/>
            <a:pathLst>
              <a:path h="533400">
                <a:moveTo>
                  <a:pt x="0" y="0"/>
                </a:moveTo>
                <a:lnTo>
                  <a:pt x="0" y="533400"/>
                </a:lnTo>
              </a:path>
            </a:pathLst>
          </a:custGeom>
          <a:ln w="28575">
            <a:solidFill>
              <a:srgbClr val="7F7F7F"/>
            </a:solidFill>
          </a:ln>
        </p:spPr>
        <p:txBody>
          <a:bodyPr wrap="square" lIns="0" tIns="0" rIns="0" bIns="0" rtlCol="0">
            <a:noAutofit/>
          </a:bodyPr>
          <a:lstStyle/>
          <a:p>
            <a:endParaRPr>
              <a:solidFill>
                <a:srgbClr val="595959"/>
              </a:solidFill>
            </a:endParaRPr>
          </a:p>
        </p:txBody>
      </p:sp>
      <p:sp>
        <p:nvSpPr>
          <p:cNvPr id="3" name="Slide Number Placeholder 2"/>
          <p:cNvSpPr>
            <a:spLocks noGrp="1"/>
          </p:cNvSpPr>
          <p:nvPr>
            <p:ph type="sldNum" sz="quarter" idx="10"/>
          </p:nvPr>
        </p:nvSpPr>
        <p:spPr/>
        <p:txBody>
          <a:bodyPr/>
          <a:lstStyle/>
          <a:p>
            <a:fld id="{569F3626-3701-49B0-836D-8CB2992CE193}" type="slidenum">
              <a:rPr lang="en-US" smtClean="0">
                <a:solidFill>
                  <a:srgbClr val="AAAAAA"/>
                </a:solidFill>
              </a:rPr>
              <a:pPr/>
              <a:t>30</a:t>
            </a:fld>
            <a:endParaRPr lang="en-US">
              <a:solidFill>
                <a:srgbClr val="AAAAAA"/>
              </a:solidFill>
            </a:endParaRPr>
          </a:p>
        </p:txBody>
      </p:sp>
      <p:sp>
        <p:nvSpPr>
          <p:cNvPr id="24" name="TextBox 3"/>
          <p:cNvSpPr txBox="1">
            <a:spLocks noChangeArrowheads="1"/>
          </p:cNvSpPr>
          <p:nvPr/>
        </p:nvSpPr>
        <p:spPr bwMode="auto">
          <a:xfrm>
            <a:off x="245326" y="68060"/>
            <a:ext cx="2325408" cy="707886"/>
          </a:xfrm>
          <a:prstGeom prst="rect">
            <a:avLst/>
          </a:prstGeom>
          <a:noFill/>
          <a:ln w="9525">
            <a:noFill/>
            <a:miter lim="800000"/>
            <a:headEnd/>
            <a:tailEnd/>
          </a:ln>
        </p:spPr>
        <p:txBody>
          <a:bodyPr wrap="square">
            <a:spAutoFit/>
          </a:bodyPr>
          <a:lstStyle/>
          <a:p>
            <a:pPr algn="l"/>
            <a:r>
              <a:rPr lang="en-US" sz="2000" b="1" cap="small" spc="25" dirty="0" smtClean="0">
                <a:solidFill>
                  <a:srgbClr val="000000"/>
                </a:solidFill>
                <a:effectLst>
                  <a:outerShdw blurRad="38100" dist="38100" dir="2700000" algn="tl">
                    <a:srgbClr val="000000">
                      <a:alpha val="43137"/>
                    </a:srgbClr>
                  </a:outerShdw>
                </a:effectLst>
                <a:latin typeface="Times New Roman" panose="02020603050405020304" pitchFamily="18" charset="0"/>
                <a:ea typeface="SimSun" panose="02010600030101010101" pitchFamily="2" charset="-122"/>
                <a:cs typeface="Times New Roman" panose="02020603050405020304" pitchFamily="18" charset="0"/>
              </a:rPr>
              <a:t>Dynamic gesture recognition</a:t>
            </a:r>
          </a:p>
        </p:txBody>
      </p:sp>
      <p:sp>
        <p:nvSpPr>
          <p:cNvPr id="26" name="TextBox 25"/>
          <p:cNvSpPr txBox="1"/>
          <p:nvPr/>
        </p:nvSpPr>
        <p:spPr>
          <a:xfrm>
            <a:off x="2492678" y="23115"/>
            <a:ext cx="2089033" cy="841256"/>
          </a:xfrm>
          <a:prstGeom prst="rect">
            <a:avLst/>
          </a:prstGeom>
          <a:noFill/>
        </p:spPr>
        <p:txBody>
          <a:bodyPr wrap="none" rtlCol="0">
            <a:spAutoFit/>
          </a:bodyPr>
          <a:lstStyle/>
          <a:p>
            <a:pPr marL="171450" indent="-171450" algn="l">
              <a:spcBef>
                <a:spcPts val="400"/>
              </a:spcBef>
              <a:buFont typeface="Arial" panose="020B0604020202020204" pitchFamily="34" charset="0"/>
              <a:buChar char="•"/>
            </a:pPr>
            <a:r>
              <a:rPr lang="en-US" sz="1400" dirty="0">
                <a:solidFill>
                  <a:srgbClr val="595959"/>
                </a:solidFill>
              </a:rPr>
              <a:t>Software flow</a:t>
            </a:r>
          </a:p>
          <a:p>
            <a:pPr marL="171450" indent="-171450" algn="l">
              <a:spcBef>
                <a:spcPts val="400"/>
              </a:spcBef>
              <a:buFont typeface="Arial" panose="020B0604020202020204" pitchFamily="34" charset="0"/>
              <a:buChar char="•"/>
            </a:pPr>
            <a:r>
              <a:rPr lang="en-US" sz="1400" dirty="0">
                <a:solidFill>
                  <a:srgbClr val="595959"/>
                </a:solidFill>
              </a:rPr>
              <a:t>Input data module</a:t>
            </a:r>
          </a:p>
          <a:p>
            <a:pPr marL="171450" indent="-171450" algn="l">
              <a:spcBef>
                <a:spcPts val="400"/>
              </a:spcBef>
              <a:buFont typeface="Arial" panose="020B0604020202020204" pitchFamily="34" charset="0"/>
              <a:buChar char="•"/>
            </a:pPr>
            <a:r>
              <a:rPr lang="en-US" sz="1400" dirty="0">
                <a:solidFill>
                  <a:srgbClr val="595959"/>
                </a:solidFill>
              </a:rPr>
              <a:t>Normalization module</a:t>
            </a:r>
          </a:p>
        </p:txBody>
      </p:sp>
      <p:sp>
        <p:nvSpPr>
          <p:cNvPr id="27" name="TextBox 26"/>
          <p:cNvSpPr txBox="1"/>
          <p:nvPr/>
        </p:nvSpPr>
        <p:spPr>
          <a:xfrm>
            <a:off x="4905184" y="23115"/>
            <a:ext cx="1731564" cy="574516"/>
          </a:xfrm>
          <a:prstGeom prst="rect">
            <a:avLst/>
          </a:prstGeom>
          <a:noFill/>
        </p:spPr>
        <p:txBody>
          <a:bodyPr wrap="none" rtlCol="0">
            <a:spAutoFit/>
          </a:bodyPr>
          <a:lstStyle/>
          <a:p>
            <a:pPr marL="171450" indent="-171450" algn="l">
              <a:spcBef>
                <a:spcPts val="400"/>
              </a:spcBef>
              <a:buFont typeface="Arial" panose="020B0604020202020204" pitchFamily="34" charset="0"/>
              <a:buChar char="•"/>
            </a:pPr>
            <a:r>
              <a:rPr lang="en-US" sz="1400" dirty="0">
                <a:solidFill>
                  <a:srgbClr val="595959"/>
                </a:solidFill>
              </a:rPr>
              <a:t>Classifier module</a:t>
            </a:r>
          </a:p>
          <a:p>
            <a:pPr marL="171450" indent="-171450" algn="l">
              <a:spcBef>
                <a:spcPts val="400"/>
              </a:spcBef>
              <a:buFont typeface="Arial" panose="020B0604020202020204" pitchFamily="34" charset="0"/>
              <a:buChar char="•"/>
            </a:pPr>
            <a:r>
              <a:rPr lang="en-US" sz="1400" dirty="0">
                <a:solidFill>
                  <a:srgbClr val="000000"/>
                </a:solidFill>
                <a:effectLst>
                  <a:outerShdw blurRad="38100" dist="38100" dir="2700000" algn="tl">
                    <a:srgbClr val="000000">
                      <a:alpha val="43137"/>
                    </a:srgbClr>
                  </a:outerShdw>
                </a:effectLst>
              </a:rPr>
              <a:t>Results</a:t>
            </a:r>
          </a:p>
        </p:txBody>
      </p:sp>
      <p:sp>
        <p:nvSpPr>
          <p:cNvPr id="9" name="Rectangle 8"/>
          <p:cNvSpPr/>
          <p:nvPr/>
        </p:nvSpPr>
        <p:spPr>
          <a:xfrm>
            <a:off x="307974" y="4169634"/>
            <a:ext cx="8721726" cy="1323439"/>
          </a:xfrm>
          <a:prstGeom prst="rect">
            <a:avLst/>
          </a:prstGeom>
        </p:spPr>
        <p:txBody>
          <a:bodyPr wrap="square">
            <a:spAutoFit/>
          </a:bodyPr>
          <a:lstStyle/>
          <a:p>
            <a:pPr marL="342900" indent="-342900" algn="l">
              <a:buFont typeface="Wingdings" panose="05000000000000000000" pitchFamily="2" charset="2"/>
              <a:buChar char="§"/>
            </a:pPr>
            <a:r>
              <a:rPr lang="en-US" sz="2000" dirty="0" smtClean="0">
                <a:solidFill>
                  <a:srgbClr val="000000"/>
                </a:solidFill>
                <a:effectLst>
                  <a:outerShdw blurRad="38100" dist="38100" dir="2700000" algn="tl">
                    <a:srgbClr val="000000">
                      <a:alpha val="43137"/>
                    </a:srgbClr>
                  </a:outerShdw>
                </a:effectLst>
              </a:rPr>
              <a:t>Results:</a:t>
            </a:r>
          </a:p>
          <a:p>
            <a:pPr marL="800100" lvl="1" indent="-342900" algn="l">
              <a:buFont typeface="Arial" panose="020B0604020202020204" pitchFamily="34" charset="0"/>
              <a:buChar char="•"/>
            </a:pPr>
            <a:r>
              <a:rPr lang="en-US" sz="2000" dirty="0" smtClean="0"/>
              <a:t>The accuracy rate is up to 97.14%</a:t>
            </a:r>
          </a:p>
          <a:p>
            <a:pPr marL="800100" lvl="1" indent="-342900" algn="l">
              <a:buFont typeface="Arial" panose="020B0604020202020204" pitchFamily="34" charset="0"/>
              <a:buChar char="•"/>
            </a:pPr>
            <a:r>
              <a:rPr lang="en-US" sz="2000" dirty="0" smtClean="0"/>
              <a:t>Recognizing speed: 15 FPS</a:t>
            </a:r>
          </a:p>
        </p:txBody>
      </p:sp>
      <p:sp>
        <p:nvSpPr>
          <p:cNvPr id="12" name="Rectangle 11"/>
          <p:cNvSpPr/>
          <p:nvPr/>
        </p:nvSpPr>
        <p:spPr>
          <a:xfrm>
            <a:off x="307974" y="1339978"/>
            <a:ext cx="8721726" cy="861774"/>
          </a:xfrm>
          <a:prstGeom prst="rect">
            <a:avLst/>
          </a:prstGeom>
        </p:spPr>
        <p:txBody>
          <a:bodyPr wrap="square">
            <a:spAutoFit/>
          </a:bodyPr>
          <a:lstStyle/>
          <a:p>
            <a:pPr marL="342900" indent="-342900" algn="l">
              <a:buFont typeface="Wingdings" panose="05000000000000000000" pitchFamily="2" charset="2"/>
              <a:buChar char="§"/>
            </a:pPr>
            <a:r>
              <a:rPr lang="en-US" sz="2000" dirty="0" smtClean="0">
                <a:solidFill>
                  <a:srgbClr val="000000"/>
                </a:solidFill>
                <a:effectLst>
                  <a:outerShdw blurRad="38100" dist="38100" dir="2700000" algn="tl">
                    <a:srgbClr val="000000">
                      <a:alpha val="43137"/>
                    </a:srgbClr>
                  </a:outerShdw>
                </a:effectLst>
              </a:rPr>
              <a:t>Database building:</a:t>
            </a:r>
          </a:p>
          <a:p>
            <a:pPr marL="800100" lvl="1" indent="-342900" algn="l">
              <a:buFont typeface="Arial" panose="020B0604020202020204" pitchFamily="34" charset="0"/>
              <a:buChar char="•"/>
            </a:pPr>
            <a:r>
              <a:rPr lang="en-US" sz="2000" dirty="0" smtClean="0"/>
              <a:t>Each sign requires only </a:t>
            </a:r>
            <a:r>
              <a:rPr lang="en-US" sz="2000" dirty="0" smtClean="0">
                <a:solidFill>
                  <a:srgbClr val="C00000"/>
                </a:solidFill>
              </a:rPr>
              <a:t>1</a:t>
            </a:r>
            <a:r>
              <a:rPr lang="en-US" sz="2000" dirty="0" smtClean="0"/>
              <a:t> training template (total need: </a:t>
            </a:r>
            <a:r>
              <a:rPr lang="en-US" sz="2000" dirty="0" smtClean="0">
                <a:solidFill>
                  <a:srgbClr val="C00000"/>
                </a:solidFill>
              </a:rPr>
              <a:t>7</a:t>
            </a:r>
            <a:r>
              <a:rPr lang="en-US" sz="2000" dirty="0" smtClean="0"/>
              <a:t> )</a:t>
            </a:r>
          </a:p>
        </p:txBody>
      </p:sp>
      <p:sp>
        <p:nvSpPr>
          <p:cNvPr id="13" name="Rectangle 12"/>
          <p:cNvSpPr/>
          <p:nvPr/>
        </p:nvSpPr>
        <p:spPr>
          <a:xfrm>
            <a:off x="307974" y="2595397"/>
            <a:ext cx="8721726" cy="1323439"/>
          </a:xfrm>
          <a:prstGeom prst="rect">
            <a:avLst/>
          </a:prstGeom>
        </p:spPr>
        <p:txBody>
          <a:bodyPr wrap="square">
            <a:spAutoFit/>
          </a:bodyPr>
          <a:lstStyle/>
          <a:p>
            <a:pPr marL="342900" indent="-342900" algn="l">
              <a:buFont typeface="Wingdings" panose="05000000000000000000" pitchFamily="2" charset="2"/>
              <a:buChar char="§"/>
            </a:pPr>
            <a:r>
              <a:rPr lang="en-US" sz="2000" dirty="0" smtClean="0">
                <a:solidFill>
                  <a:srgbClr val="000000"/>
                </a:solidFill>
                <a:effectLst>
                  <a:outerShdw blurRad="38100" dist="38100" dir="2700000" algn="tl">
                    <a:srgbClr val="000000">
                      <a:alpha val="43137"/>
                    </a:srgbClr>
                  </a:outerShdw>
                </a:effectLst>
              </a:rPr>
              <a:t>Test plan:</a:t>
            </a:r>
          </a:p>
          <a:p>
            <a:pPr marL="800100" lvl="1" indent="-342900" algn="l">
              <a:buFont typeface="Arial" panose="020B0604020202020204" pitchFamily="34" charset="0"/>
              <a:buChar char="•"/>
            </a:pPr>
            <a:r>
              <a:rPr lang="en-US" sz="2000" dirty="0" smtClean="0"/>
              <a:t>Each sign will be examined </a:t>
            </a:r>
            <a:r>
              <a:rPr lang="en-US" sz="2000" u="sng" dirty="0" smtClean="0">
                <a:solidFill>
                  <a:srgbClr val="C00000"/>
                </a:solidFill>
              </a:rPr>
              <a:t>15 times</a:t>
            </a:r>
            <a:r>
              <a:rPr lang="en-US" sz="2000" dirty="0" smtClean="0">
                <a:solidFill>
                  <a:srgbClr val="C00000"/>
                </a:solidFill>
              </a:rPr>
              <a:t> </a:t>
            </a:r>
            <a:r>
              <a:rPr lang="en-US" sz="2000" dirty="0" smtClean="0"/>
              <a:t>on </a:t>
            </a:r>
            <a:r>
              <a:rPr lang="en-US" sz="2000" u="sng" dirty="0" smtClean="0">
                <a:solidFill>
                  <a:srgbClr val="C00000"/>
                </a:solidFill>
              </a:rPr>
              <a:t>3 people</a:t>
            </a:r>
          </a:p>
          <a:p>
            <a:pPr marL="800100" lvl="1" indent="-342900" algn="l">
              <a:buFont typeface="Arial" panose="020B0604020202020204" pitchFamily="34" charset="0"/>
              <a:buChar char="•"/>
            </a:pPr>
            <a:r>
              <a:rPr lang="en-US" sz="2000" dirty="0" smtClean="0"/>
              <a:t>Average accuracy</a:t>
            </a:r>
          </a:p>
        </p:txBody>
      </p:sp>
    </p:spTree>
    <p:extLst>
      <p:ext uri="{BB962C8B-B14F-4D97-AF65-F5344CB8AC3E}">
        <p14:creationId xmlns:p14="http://schemas.microsoft.com/office/powerpoint/2010/main" val="3069145805"/>
      </p:ext>
    </p:extLst>
  </p:cSld>
  <p:clrMapOvr>
    <a:masterClrMapping/>
  </p:clrMapOvr>
  <mc:AlternateContent xmlns:mc="http://schemas.openxmlformats.org/markup-compatibility/2006" xmlns:p14="http://schemas.microsoft.com/office/powerpoint/2010/main">
    <mc:Choice Requires="p14">
      <p:transition spd="slow" p14:dur="2000" advTm="733"/>
    </mc:Choice>
    <mc:Fallback xmlns="">
      <p:transition spd="slow" advTm="73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fade">
                                      <p:cBhvr>
                                        <p:cTn id="7" dur="500"/>
                                        <p:tgtEl>
                                          <p:spTgt spid="1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xEl>
                                              <p:pRg st="1" end="1"/>
                                            </p:txEl>
                                          </p:spTgt>
                                        </p:tgtEl>
                                        <p:attrNameLst>
                                          <p:attrName>style.visibility</p:attrName>
                                        </p:attrNameLst>
                                      </p:cBhvr>
                                      <p:to>
                                        <p:strVal val="visible"/>
                                      </p:to>
                                    </p:set>
                                    <p:animEffect transition="in" filter="fade">
                                      <p:cBhvr>
                                        <p:cTn id="12" dur="500"/>
                                        <p:tgtEl>
                                          <p:spTgt spid="1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
                                            <p:txEl>
                                              <p:pRg st="0" end="0"/>
                                            </p:txEl>
                                          </p:spTgt>
                                        </p:tgtEl>
                                        <p:attrNameLst>
                                          <p:attrName>style.visibility</p:attrName>
                                        </p:attrNameLst>
                                      </p:cBhvr>
                                      <p:to>
                                        <p:strVal val="visible"/>
                                      </p:to>
                                    </p:set>
                                    <p:animEffect transition="in" filter="fade">
                                      <p:cBhvr>
                                        <p:cTn id="17" dur="500"/>
                                        <p:tgtEl>
                                          <p:spTgt spid="13">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3">
                                            <p:txEl>
                                              <p:pRg st="1" end="1"/>
                                            </p:txEl>
                                          </p:spTgt>
                                        </p:tgtEl>
                                        <p:attrNameLst>
                                          <p:attrName>style.visibility</p:attrName>
                                        </p:attrNameLst>
                                      </p:cBhvr>
                                      <p:to>
                                        <p:strVal val="visible"/>
                                      </p:to>
                                    </p:set>
                                    <p:animEffect transition="in" filter="fade">
                                      <p:cBhvr>
                                        <p:cTn id="22" dur="500"/>
                                        <p:tgtEl>
                                          <p:spTgt spid="13">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3">
                                            <p:txEl>
                                              <p:pRg st="2" end="2"/>
                                            </p:txEl>
                                          </p:spTgt>
                                        </p:tgtEl>
                                        <p:attrNameLst>
                                          <p:attrName>style.visibility</p:attrName>
                                        </p:attrNameLst>
                                      </p:cBhvr>
                                      <p:to>
                                        <p:strVal val="visible"/>
                                      </p:to>
                                    </p:set>
                                    <p:animEffect transition="in" filter="fade">
                                      <p:cBhvr>
                                        <p:cTn id="27" dur="500"/>
                                        <p:tgtEl>
                                          <p:spTgt spid="13">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9">
                                            <p:txEl>
                                              <p:pRg st="0" end="0"/>
                                            </p:txEl>
                                          </p:spTgt>
                                        </p:tgtEl>
                                        <p:attrNameLst>
                                          <p:attrName>style.visibility</p:attrName>
                                        </p:attrNameLst>
                                      </p:cBhvr>
                                      <p:to>
                                        <p:strVal val="visible"/>
                                      </p:to>
                                    </p:set>
                                    <p:animEffect transition="in" filter="fade">
                                      <p:cBhvr>
                                        <p:cTn id="32" dur="500"/>
                                        <p:tgtEl>
                                          <p:spTgt spid="9">
                                            <p:txEl>
                                              <p:pRg st="0" end="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9">
                                            <p:txEl>
                                              <p:pRg st="1" end="1"/>
                                            </p:txEl>
                                          </p:spTgt>
                                        </p:tgtEl>
                                        <p:attrNameLst>
                                          <p:attrName>style.visibility</p:attrName>
                                        </p:attrNameLst>
                                      </p:cBhvr>
                                      <p:to>
                                        <p:strVal val="visible"/>
                                      </p:to>
                                    </p:set>
                                    <p:animEffect transition="in" filter="fade">
                                      <p:cBhvr>
                                        <p:cTn id="37" dur="500"/>
                                        <p:tgtEl>
                                          <p:spTgt spid="9">
                                            <p:txEl>
                                              <p:pRg st="1" end="1"/>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9">
                                            <p:txEl>
                                              <p:pRg st="2" end="2"/>
                                            </p:txEl>
                                          </p:spTgt>
                                        </p:tgtEl>
                                        <p:attrNameLst>
                                          <p:attrName>style.visibility</p:attrName>
                                        </p:attrNameLst>
                                      </p:cBhvr>
                                      <p:to>
                                        <p:strVal val="visible"/>
                                      </p:to>
                                    </p:set>
                                    <p:animEffect transition="in" filter="fade">
                                      <p:cBhvr>
                                        <p:cTn id="42" dur="500"/>
                                        <p:tgtEl>
                                          <p:spTgt spid="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object 3"/>
          <p:cNvSpPr/>
          <p:nvPr/>
        </p:nvSpPr>
        <p:spPr>
          <a:xfrm flipH="1">
            <a:off x="2423855" y="12526"/>
            <a:ext cx="68823" cy="814369"/>
          </a:xfrm>
          <a:custGeom>
            <a:avLst/>
            <a:gdLst/>
            <a:ahLst/>
            <a:cxnLst/>
            <a:rect l="l" t="t" r="r" b="b"/>
            <a:pathLst>
              <a:path h="533400">
                <a:moveTo>
                  <a:pt x="0" y="0"/>
                </a:moveTo>
                <a:lnTo>
                  <a:pt x="0" y="533400"/>
                </a:lnTo>
              </a:path>
            </a:pathLst>
          </a:custGeom>
          <a:ln w="28575">
            <a:solidFill>
              <a:srgbClr val="7F7F7F"/>
            </a:solidFill>
          </a:ln>
        </p:spPr>
        <p:txBody>
          <a:bodyPr wrap="square" lIns="0" tIns="0" rIns="0" bIns="0" rtlCol="0">
            <a:noAutofit/>
          </a:bodyPr>
          <a:lstStyle/>
          <a:p>
            <a:endParaRPr>
              <a:solidFill>
                <a:srgbClr val="595959"/>
              </a:solidFill>
            </a:endParaRPr>
          </a:p>
        </p:txBody>
      </p:sp>
      <p:sp>
        <p:nvSpPr>
          <p:cNvPr id="3" name="Slide Number Placeholder 2"/>
          <p:cNvSpPr>
            <a:spLocks noGrp="1"/>
          </p:cNvSpPr>
          <p:nvPr>
            <p:ph type="sldNum" sz="quarter" idx="10"/>
          </p:nvPr>
        </p:nvSpPr>
        <p:spPr/>
        <p:txBody>
          <a:bodyPr/>
          <a:lstStyle/>
          <a:p>
            <a:fld id="{569F3626-3701-49B0-836D-8CB2992CE193}" type="slidenum">
              <a:rPr lang="en-US" smtClean="0">
                <a:solidFill>
                  <a:srgbClr val="AAAAAA"/>
                </a:solidFill>
              </a:rPr>
              <a:pPr/>
              <a:t>31</a:t>
            </a:fld>
            <a:endParaRPr lang="en-US">
              <a:solidFill>
                <a:srgbClr val="AAAAAA"/>
              </a:solidFill>
            </a:endParaRPr>
          </a:p>
        </p:txBody>
      </p:sp>
      <p:sp>
        <p:nvSpPr>
          <p:cNvPr id="24" name="TextBox 3"/>
          <p:cNvSpPr txBox="1">
            <a:spLocks noChangeArrowheads="1"/>
          </p:cNvSpPr>
          <p:nvPr/>
        </p:nvSpPr>
        <p:spPr bwMode="auto">
          <a:xfrm>
            <a:off x="245326" y="68060"/>
            <a:ext cx="2325408" cy="707886"/>
          </a:xfrm>
          <a:prstGeom prst="rect">
            <a:avLst/>
          </a:prstGeom>
          <a:noFill/>
          <a:ln w="9525">
            <a:noFill/>
            <a:miter lim="800000"/>
            <a:headEnd/>
            <a:tailEnd/>
          </a:ln>
        </p:spPr>
        <p:txBody>
          <a:bodyPr wrap="square">
            <a:spAutoFit/>
          </a:bodyPr>
          <a:lstStyle/>
          <a:p>
            <a:pPr algn="l"/>
            <a:r>
              <a:rPr lang="en-US" sz="2000" b="1" cap="small" spc="25" dirty="0" smtClean="0">
                <a:solidFill>
                  <a:srgbClr val="000000"/>
                </a:solidFill>
                <a:effectLst>
                  <a:outerShdw blurRad="38100" dist="38100" dir="2700000" algn="tl">
                    <a:srgbClr val="000000">
                      <a:alpha val="43137"/>
                    </a:srgbClr>
                  </a:outerShdw>
                </a:effectLst>
                <a:latin typeface="Times New Roman" panose="02020603050405020304" pitchFamily="18" charset="0"/>
                <a:ea typeface="SimSun" panose="02010600030101010101" pitchFamily="2" charset="-122"/>
                <a:cs typeface="Times New Roman" panose="02020603050405020304" pitchFamily="18" charset="0"/>
              </a:rPr>
              <a:t>Dynamic gesture recognition</a:t>
            </a:r>
          </a:p>
        </p:txBody>
      </p:sp>
      <p:sp>
        <p:nvSpPr>
          <p:cNvPr id="26" name="TextBox 25"/>
          <p:cNvSpPr txBox="1"/>
          <p:nvPr/>
        </p:nvSpPr>
        <p:spPr>
          <a:xfrm>
            <a:off x="2492678" y="23115"/>
            <a:ext cx="2089033" cy="841256"/>
          </a:xfrm>
          <a:prstGeom prst="rect">
            <a:avLst/>
          </a:prstGeom>
          <a:noFill/>
        </p:spPr>
        <p:txBody>
          <a:bodyPr wrap="none" rtlCol="0">
            <a:spAutoFit/>
          </a:bodyPr>
          <a:lstStyle/>
          <a:p>
            <a:pPr marL="171450" indent="-171450" algn="l">
              <a:spcBef>
                <a:spcPts val="400"/>
              </a:spcBef>
              <a:buFont typeface="Arial" panose="020B0604020202020204" pitchFamily="34" charset="0"/>
              <a:buChar char="•"/>
            </a:pPr>
            <a:r>
              <a:rPr lang="en-US" sz="1400" dirty="0">
                <a:solidFill>
                  <a:srgbClr val="595959"/>
                </a:solidFill>
              </a:rPr>
              <a:t>Software flow</a:t>
            </a:r>
          </a:p>
          <a:p>
            <a:pPr marL="171450" indent="-171450" algn="l">
              <a:spcBef>
                <a:spcPts val="400"/>
              </a:spcBef>
              <a:buFont typeface="Arial" panose="020B0604020202020204" pitchFamily="34" charset="0"/>
              <a:buChar char="•"/>
            </a:pPr>
            <a:r>
              <a:rPr lang="en-US" sz="1400" dirty="0">
                <a:solidFill>
                  <a:srgbClr val="595959"/>
                </a:solidFill>
              </a:rPr>
              <a:t>Input data module</a:t>
            </a:r>
          </a:p>
          <a:p>
            <a:pPr marL="171450" indent="-171450" algn="l">
              <a:spcBef>
                <a:spcPts val="400"/>
              </a:spcBef>
              <a:buFont typeface="Arial" panose="020B0604020202020204" pitchFamily="34" charset="0"/>
              <a:buChar char="•"/>
            </a:pPr>
            <a:r>
              <a:rPr lang="en-US" sz="1400" dirty="0">
                <a:solidFill>
                  <a:srgbClr val="595959"/>
                </a:solidFill>
              </a:rPr>
              <a:t>Normalization module</a:t>
            </a:r>
          </a:p>
        </p:txBody>
      </p:sp>
      <p:sp>
        <p:nvSpPr>
          <p:cNvPr id="27" name="TextBox 26"/>
          <p:cNvSpPr txBox="1"/>
          <p:nvPr/>
        </p:nvSpPr>
        <p:spPr>
          <a:xfrm>
            <a:off x="4905184" y="23115"/>
            <a:ext cx="1731564" cy="574516"/>
          </a:xfrm>
          <a:prstGeom prst="rect">
            <a:avLst/>
          </a:prstGeom>
          <a:noFill/>
        </p:spPr>
        <p:txBody>
          <a:bodyPr wrap="none" rtlCol="0">
            <a:spAutoFit/>
          </a:bodyPr>
          <a:lstStyle/>
          <a:p>
            <a:pPr marL="171450" indent="-171450" algn="l">
              <a:spcBef>
                <a:spcPts val="400"/>
              </a:spcBef>
              <a:buFont typeface="Arial" panose="020B0604020202020204" pitchFamily="34" charset="0"/>
              <a:buChar char="•"/>
            </a:pPr>
            <a:r>
              <a:rPr lang="en-US" sz="1400" dirty="0">
                <a:solidFill>
                  <a:srgbClr val="595959"/>
                </a:solidFill>
              </a:rPr>
              <a:t>Classifier module</a:t>
            </a:r>
          </a:p>
          <a:p>
            <a:pPr marL="171450" indent="-171450" algn="l">
              <a:spcBef>
                <a:spcPts val="400"/>
              </a:spcBef>
              <a:buFont typeface="Arial" panose="020B0604020202020204" pitchFamily="34" charset="0"/>
              <a:buChar char="•"/>
            </a:pPr>
            <a:r>
              <a:rPr lang="en-US" sz="1400" dirty="0">
                <a:solidFill>
                  <a:srgbClr val="000000"/>
                </a:solidFill>
                <a:effectLst>
                  <a:outerShdw blurRad="38100" dist="38100" dir="2700000" algn="tl">
                    <a:srgbClr val="000000">
                      <a:alpha val="43137"/>
                    </a:srgbClr>
                  </a:outerShdw>
                </a:effectLst>
              </a:rPr>
              <a:t>Results</a:t>
            </a:r>
          </a:p>
        </p:txBody>
      </p:sp>
      <p:pic>
        <p:nvPicPr>
          <p:cNvPr id="10" name="Picture 9"/>
          <p:cNvPicPr/>
          <p:nvPr/>
        </p:nvPicPr>
        <p:blipFill>
          <a:blip r:embed="rId3"/>
          <a:stretch>
            <a:fillRect/>
          </a:stretch>
        </p:blipFill>
        <p:spPr>
          <a:xfrm>
            <a:off x="648016" y="2852737"/>
            <a:ext cx="7922896" cy="3065463"/>
          </a:xfrm>
          <a:prstGeom prst="rect">
            <a:avLst/>
          </a:prstGeom>
        </p:spPr>
      </p:pic>
      <p:sp>
        <p:nvSpPr>
          <p:cNvPr id="11" name="Rectangle 10"/>
          <p:cNvSpPr/>
          <p:nvPr/>
        </p:nvSpPr>
        <p:spPr>
          <a:xfrm>
            <a:off x="1408030" y="1835853"/>
            <a:ext cx="6222684" cy="523220"/>
          </a:xfrm>
          <a:prstGeom prst="rect">
            <a:avLst/>
          </a:prstGeom>
        </p:spPr>
        <p:txBody>
          <a:bodyPr wrap="square">
            <a:spAutoFit/>
          </a:bodyPr>
          <a:lstStyle/>
          <a:p>
            <a:pPr lvl="1" algn="l"/>
            <a:r>
              <a:rPr lang="en-US" sz="2800" dirty="0">
                <a:solidFill>
                  <a:srgbClr val="000000"/>
                </a:solidFill>
                <a:effectLst>
                  <a:outerShdw blurRad="38100" dist="38100" dir="2700000" algn="tl">
                    <a:srgbClr val="000000">
                      <a:alpha val="43137"/>
                    </a:srgbClr>
                  </a:outerShdw>
                </a:effectLst>
              </a:rPr>
              <a:t>The accuracy rate is up to </a:t>
            </a:r>
            <a:r>
              <a:rPr lang="en-US" sz="2800" u="sng" dirty="0">
                <a:solidFill>
                  <a:srgbClr val="C00000"/>
                </a:solidFill>
                <a:effectLst>
                  <a:outerShdw blurRad="38100" dist="38100" dir="2700000" algn="tl">
                    <a:srgbClr val="000000">
                      <a:alpha val="43137"/>
                    </a:srgbClr>
                  </a:outerShdw>
                </a:effectLst>
              </a:rPr>
              <a:t>97.14%</a:t>
            </a:r>
          </a:p>
        </p:txBody>
      </p:sp>
    </p:spTree>
    <p:extLst>
      <p:ext uri="{BB962C8B-B14F-4D97-AF65-F5344CB8AC3E}">
        <p14:creationId xmlns:p14="http://schemas.microsoft.com/office/powerpoint/2010/main" val="1792194744"/>
      </p:ext>
    </p:extLst>
  </p:cSld>
  <p:clrMapOvr>
    <a:masterClrMapping/>
  </p:clrMapOvr>
  <mc:AlternateContent xmlns:mc="http://schemas.openxmlformats.org/markup-compatibility/2006" xmlns:p14="http://schemas.microsoft.com/office/powerpoint/2010/main">
    <mc:Choice Requires="p14">
      <p:transition spd="slow" p14:dur="2000" advTm="733"/>
    </mc:Choice>
    <mc:Fallback xmlns="">
      <p:transition spd="slow" advTm="733"/>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569F3626-3701-49B0-836D-8CB2992CE193}" type="slidenum">
              <a:rPr lang="en-US" smtClean="0"/>
              <a:pPr/>
              <a:t>32</a:t>
            </a:fld>
            <a:endParaRPr lang="en-US"/>
          </a:p>
        </p:txBody>
      </p:sp>
      <p:pic>
        <p:nvPicPr>
          <p:cNvPr id="16386" name="Picture 2" descr="http://wansview.vn/uploads/giai-phap/source/free-pph-demo.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9144000" cy="65937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228769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569F3626-3701-49B0-836D-8CB2992CE193}" type="slidenum">
              <a:rPr lang="en-US" smtClean="0"/>
              <a:pPr/>
              <a:t>33</a:t>
            </a:fld>
            <a:endParaRPr lang="en-US"/>
          </a:p>
        </p:txBody>
      </p:sp>
      <p:pic>
        <p:nvPicPr>
          <p:cNvPr id="3" name="dynamic gesture recognition">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 y="0"/>
            <a:ext cx="9242320" cy="5930900"/>
          </a:xfrm>
          <a:prstGeom prst="rect">
            <a:avLst/>
          </a:prstGeom>
        </p:spPr>
      </p:pic>
    </p:spTree>
    <p:extLst>
      <p:ext uri="{BB962C8B-B14F-4D97-AF65-F5344CB8AC3E}">
        <p14:creationId xmlns:p14="http://schemas.microsoft.com/office/powerpoint/2010/main" val="247135821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extBox 3"/>
          <p:cNvSpPr txBox="1">
            <a:spLocks noChangeArrowheads="1"/>
          </p:cNvSpPr>
          <p:nvPr/>
        </p:nvSpPr>
        <p:spPr bwMode="auto">
          <a:xfrm>
            <a:off x="95250" y="61859"/>
            <a:ext cx="2203145" cy="707886"/>
          </a:xfrm>
          <a:prstGeom prst="rect">
            <a:avLst/>
          </a:prstGeom>
          <a:noFill/>
          <a:ln w="9525">
            <a:noFill/>
            <a:miter lim="800000"/>
            <a:headEnd/>
            <a:tailEnd/>
          </a:ln>
        </p:spPr>
        <p:txBody>
          <a:bodyPr wrap="square">
            <a:spAutoFit/>
          </a:bodyPr>
          <a:lstStyle/>
          <a:p>
            <a:pPr algn="l"/>
            <a:r>
              <a:rPr lang="en-US" sz="2000" b="1" cap="small" spc="25" dirty="0" smtClean="0">
                <a:solidFill>
                  <a:srgbClr val="000000"/>
                </a:solidFill>
                <a:effectLst>
                  <a:outerShdw blurRad="38100" dist="38100" dir="2700000" algn="tl">
                    <a:srgbClr val="000000">
                      <a:alpha val="43137"/>
                    </a:srgbClr>
                  </a:outerShdw>
                </a:effectLst>
                <a:latin typeface="Times New Roman" panose="02020603050405020304" pitchFamily="18" charset="0"/>
                <a:ea typeface="SimSun" panose="02010600030101010101" pitchFamily="2" charset="-122"/>
                <a:cs typeface="Times New Roman" panose="02020603050405020304" pitchFamily="18" charset="0"/>
              </a:rPr>
              <a:t>Conclusion &amp; Future works</a:t>
            </a:r>
            <a:endParaRPr lang="en-US" sz="2000" b="1" cap="small" spc="25" dirty="0">
              <a:solidFill>
                <a:srgbClr val="000000"/>
              </a:solidFill>
              <a:effectLst>
                <a:outerShdw blurRad="38100" dist="38100" dir="2700000" algn="tl">
                  <a:srgbClr val="000000">
                    <a:alpha val="43137"/>
                  </a:srgbClr>
                </a:outerShdw>
              </a:effectLst>
              <a:latin typeface="Times New Roman" panose="02020603050405020304" pitchFamily="18" charset="0"/>
              <a:ea typeface="SimSun" panose="02010600030101010101" pitchFamily="2" charset="-122"/>
              <a:cs typeface="Times New Roman" panose="02020603050405020304" pitchFamily="18" charset="0"/>
            </a:endParaRPr>
          </a:p>
        </p:txBody>
      </p:sp>
      <p:sp>
        <p:nvSpPr>
          <p:cNvPr id="50" name="object 3"/>
          <p:cNvSpPr/>
          <p:nvPr/>
        </p:nvSpPr>
        <p:spPr>
          <a:xfrm flipH="1">
            <a:off x="2010497" y="12526"/>
            <a:ext cx="68823" cy="814369"/>
          </a:xfrm>
          <a:custGeom>
            <a:avLst/>
            <a:gdLst/>
            <a:ahLst/>
            <a:cxnLst/>
            <a:rect l="l" t="t" r="r" b="b"/>
            <a:pathLst>
              <a:path h="533400">
                <a:moveTo>
                  <a:pt x="0" y="0"/>
                </a:moveTo>
                <a:lnTo>
                  <a:pt x="0" y="533400"/>
                </a:lnTo>
              </a:path>
            </a:pathLst>
          </a:custGeom>
          <a:ln w="28575">
            <a:solidFill>
              <a:srgbClr val="7F7F7F"/>
            </a:solidFill>
          </a:ln>
        </p:spPr>
        <p:txBody>
          <a:bodyPr wrap="square" lIns="0" tIns="0" rIns="0" bIns="0" rtlCol="0">
            <a:noAutofit/>
          </a:bodyPr>
          <a:lstStyle/>
          <a:p>
            <a:endParaRPr>
              <a:solidFill>
                <a:srgbClr val="595959"/>
              </a:solidFill>
            </a:endParaRPr>
          </a:p>
        </p:txBody>
      </p:sp>
      <p:sp>
        <p:nvSpPr>
          <p:cNvPr id="3" name="Slide Number Placeholder 2"/>
          <p:cNvSpPr>
            <a:spLocks noGrp="1"/>
          </p:cNvSpPr>
          <p:nvPr>
            <p:ph type="sldNum" sz="quarter" idx="10"/>
          </p:nvPr>
        </p:nvSpPr>
        <p:spPr/>
        <p:txBody>
          <a:bodyPr/>
          <a:lstStyle/>
          <a:p>
            <a:fld id="{569F3626-3701-49B0-836D-8CB2992CE193}" type="slidenum">
              <a:rPr lang="en-US" smtClean="0"/>
              <a:pPr/>
              <a:t>34</a:t>
            </a:fld>
            <a:endParaRPr lang="en-US"/>
          </a:p>
        </p:txBody>
      </p:sp>
      <p:sp>
        <p:nvSpPr>
          <p:cNvPr id="8" name="Rectangle 7"/>
          <p:cNvSpPr/>
          <p:nvPr/>
        </p:nvSpPr>
        <p:spPr>
          <a:xfrm>
            <a:off x="95250" y="1528174"/>
            <a:ext cx="8721726" cy="2554545"/>
          </a:xfrm>
          <a:prstGeom prst="rect">
            <a:avLst/>
          </a:prstGeom>
        </p:spPr>
        <p:txBody>
          <a:bodyPr wrap="square">
            <a:spAutoFit/>
          </a:bodyPr>
          <a:lstStyle/>
          <a:p>
            <a:pPr marL="800100" lvl="1" indent="-342900" algn="l">
              <a:buFont typeface="Wingdings" panose="05000000000000000000" pitchFamily="2" charset="2"/>
              <a:buChar char="§"/>
            </a:pPr>
            <a:r>
              <a:rPr lang="en-US" sz="2000" dirty="0" smtClean="0"/>
              <a:t>Sign language is a primary way in communication for the deaf/mute</a:t>
            </a:r>
          </a:p>
          <a:p>
            <a:pPr marL="800100" lvl="1" indent="-342900" algn="l">
              <a:buFont typeface="Wingdings" panose="05000000000000000000" pitchFamily="2" charset="2"/>
              <a:buChar char="§"/>
            </a:pPr>
            <a:r>
              <a:rPr lang="en-US" sz="2000" dirty="0" smtClean="0"/>
              <a:t>Two main</a:t>
            </a:r>
            <a:r>
              <a:rPr lang="en-US" sz="2000" b="1" dirty="0" smtClean="0"/>
              <a:t> </a:t>
            </a:r>
            <a:r>
              <a:rPr lang="en-US" sz="2000" dirty="0" smtClean="0"/>
              <a:t>approaches: ‘glove-based’ &amp; </a:t>
            </a:r>
            <a:r>
              <a:rPr lang="en-US" sz="2000" u="sng" dirty="0" smtClean="0">
                <a:solidFill>
                  <a:srgbClr val="C00000"/>
                </a:solidFill>
              </a:rPr>
              <a:t>‘vision-based’</a:t>
            </a:r>
          </a:p>
          <a:p>
            <a:pPr marL="800100" lvl="1" indent="-342900" algn="l">
              <a:buFont typeface="Wingdings" panose="05000000000000000000" pitchFamily="2" charset="2"/>
              <a:buChar char="§"/>
            </a:pPr>
            <a:r>
              <a:rPr lang="en-US" sz="2000" dirty="0" smtClean="0"/>
              <a:t>VSL is comprised of </a:t>
            </a:r>
            <a:r>
              <a:rPr lang="en-US" sz="2000" u="sng" dirty="0" smtClean="0">
                <a:solidFill>
                  <a:srgbClr val="C00000"/>
                </a:solidFill>
              </a:rPr>
              <a:t>static</a:t>
            </a:r>
            <a:r>
              <a:rPr lang="en-US" sz="2000" dirty="0" smtClean="0"/>
              <a:t> and dynamic hand-gesture</a:t>
            </a:r>
          </a:p>
          <a:p>
            <a:pPr marL="800100" lvl="1" indent="-342900" algn="l">
              <a:buFont typeface="Wingdings" panose="05000000000000000000" pitchFamily="2" charset="2"/>
              <a:buChar char="§"/>
            </a:pPr>
            <a:r>
              <a:rPr lang="en-US" sz="2000" dirty="0" smtClean="0"/>
              <a:t>Successfully </a:t>
            </a:r>
            <a:r>
              <a:rPr lang="en-US" sz="2000" dirty="0"/>
              <a:t>implement the static </a:t>
            </a:r>
            <a:r>
              <a:rPr lang="en-US" sz="2000" dirty="0" smtClean="0"/>
              <a:t>&amp; dynamic hand-gesture </a:t>
            </a:r>
            <a:r>
              <a:rPr lang="en-US" sz="2000" dirty="0"/>
              <a:t>recognition for </a:t>
            </a:r>
            <a:r>
              <a:rPr lang="en-US" sz="2000" dirty="0" smtClean="0"/>
              <a:t>alphabet, markers and tones in VSL system</a:t>
            </a:r>
          </a:p>
          <a:p>
            <a:pPr marL="800100" lvl="1" indent="-342900" algn="l">
              <a:buFont typeface="Wingdings" panose="05000000000000000000" pitchFamily="2" charset="2"/>
              <a:buChar char="§"/>
            </a:pPr>
            <a:r>
              <a:rPr lang="en-US" sz="2000" dirty="0" smtClean="0"/>
              <a:t>The accuracy rate achieved is above 90%</a:t>
            </a:r>
          </a:p>
        </p:txBody>
      </p:sp>
      <p:sp>
        <p:nvSpPr>
          <p:cNvPr id="6" name="TextBox 5"/>
          <p:cNvSpPr txBox="1"/>
          <p:nvPr/>
        </p:nvSpPr>
        <p:spPr>
          <a:xfrm>
            <a:off x="2209929" y="128544"/>
            <a:ext cx="1391728" cy="574516"/>
          </a:xfrm>
          <a:prstGeom prst="rect">
            <a:avLst/>
          </a:prstGeom>
          <a:noFill/>
        </p:spPr>
        <p:txBody>
          <a:bodyPr wrap="none" rtlCol="0">
            <a:spAutoFit/>
          </a:bodyPr>
          <a:lstStyle/>
          <a:p>
            <a:pPr marL="171450" indent="-171450" algn="l">
              <a:spcBef>
                <a:spcPts val="400"/>
              </a:spcBef>
              <a:buFont typeface="Arial" panose="020B0604020202020204" pitchFamily="34" charset="0"/>
              <a:buChar char="•"/>
            </a:pPr>
            <a:r>
              <a:rPr lang="en-US" sz="1400" dirty="0">
                <a:solidFill>
                  <a:srgbClr val="000000"/>
                </a:solidFill>
                <a:effectLst>
                  <a:outerShdw blurRad="38100" dist="38100" dir="2700000" algn="tl">
                    <a:srgbClr val="000000">
                      <a:alpha val="43137"/>
                    </a:srgbClr>
                  </a:outerShdw>
                </a:effectLst>
              </a:rPr>
              <a:t>Conclusion</a:t>
            </a:r>
          </a:p>
          <a:p>
            <a:pPr marL="171450" indent="-171450" algn="l">
              <a:spcBef>
                <a:spcPts val="400"/>
              </a:spcBef>
              <a:buFont typeface="Arial" panose="020B0604020202020204" pitchFamily="34" charset="0"/>
              <a:buChar char="•"/>
            </a:pPr>
            <a:r>
              <a:rPr lang="en-US" sz="1400" dirty="0" smtClean="0"/>
              <a:t>Future works</a:t>
            </a:r>
            <a:endParaRPr lang="en-US" sz="1400" dirty="0"/>
          </a:p>
        </p:txBody>
      </p:sp>
    </p:spTree>
    <p:extLst>
      <p:ext uri="{BB962C8B-B14F-4D97-AF65-F5344CB8AC3E}">
        <p14:creationId xmlns:p14="http://schemas.microsoft.com/office/powerpoint/2010/main" val="2649878394"/>
      </p:ext>
    </p:extLst>
  </p:cSld>
  <p:clrMapOvr>
    <a:masterClrMapping/>
  </p:clrMapOvr>
  <mc:AlternateContent xmlns:mc="http://schemas.openxmlformats.org/markup-compatibility/2006" xmlns:p14="http://schemas.microsoft.com/office/powerpoint/2010/main">
    <mc:Choice Requires="p14">
      <p:transition spd="slow" p14:dur="2000" advTm="733"/>
    </mc:Choice>
    <mc:Fallback xmlns="">
      <p:transition spd="slow" advTm="73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fade">
                                      <p:cBhvr>
                                        <p:cTn id="17" dur="500"/>
                                        <p:tgtEl>
                                          <p:spTgt spid="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xEl>
                                              <p:pRg st="3" end="3"/>
                                            </p:txEl>
                                          </p:spTgt>
                                        </p:tgtEl>
                                        <p:attrNameLst>
                                          <p:attrName>style.visibility</p:attrName>
                                        </p:attrNameLst>
                                      </p:cBhvr>
                                      <p:to>
                                        <p:strVal val="visible"/>
                                      </p:to>
                                    </p:set>
                                    <p:animEffect transition="in" filter="fade">
                                      <p:cBhvr>
                                        <p:cTn id="22" dur="500"/>
                                        <p:tgtEl>
                                          <p:spTgt spid="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animEffect transition="in" filter="fade">
                                      <p:cBhvr>
                                        <p:cTn id="27" dur="500"/>
                                        <p:tgtEl>
                                          <p:spTgt spid="8">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bldLvl="2"/>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extBox 3"/>
          <p:cNvSpPr txBox="1">
            <a:spLocks noChangeArrowheads="1"/>
          </p:cNvSpPr>
          <p:nvPr/>
        </p:nvSpPr>
        <p:spPr bwMode="auto">
          <a:xfrm>
            <a:off x="95250" y="61859"/>
            <a:ext cx="2203145" cy="707886"/>
          </a:xfrm>
          <a:prstGeom prst="rect">
            <a:avLst/>
          </a:prstGeom>
          <a:noFill/>
          <a:ln w="9525">
            <a:noFill/>
            <a:miter lim="800000"/>
            <a:headEnd/>
            <a:tailEnd/>
          </a:ln>
        </p:spPr>
        <p:txBody>
          <a:bodyPr wrap="square">
            <a:spAutoFit/>
          </a:bodyPr>
          <a:lstStyle/>
          <a:p>
            <a:pPr algn="l"/>
            <a:r>
              <a:rPr lang="en-US" sz="2000" b="1" cap="small" spc="25" dirty="0" smtClean="0">
                <a:solidFill>
                  <a:srgbClr val="000000"/>
                </a:solidFill>
                <a:effectLst>
                  <a:outerShdw blurRad="38100" dist="38100" dir="2700000" algn="tl">
                    <a:srgbClr val="000000">
                      <a:alpha val="43137"/>
                    </a:srgbClr>
                  </a:outerShdw>
                </a:effectLst>
                <a:latin typeface="Times New Roman" panose="02020603050405020304" pitchFamily="18" charset="0"/>
                <a:ea typeface="SimSun" panose="02010600030101010101" pitchFamily="2" charset="-122"/>
                <a:cs typeface="Times New Roman" panose="02020603050405020304" pitchFamily="18" charset="0"/>
              </a:rPr>
              <a:t>Conclusion &amp; Future works</a:t>
            </a:r>
            <a:endParaRPr lang="en-US" sz="2000" b="1" cap="small" spc="25" dirty="0">
              <a:solidFill>
                <a:srgbClr val="000000"/>
              </a:solidFill>
              <a:effectLst>
                <a:outerShdw blurRad="38100" dist="38100" dir="2700000" algn="tl">
                  <a:srgbClr val="000000">
                    <a:alpha val="43137"/>
                  </a:srgbClr>
                </a:outerShdw>
              </a:effectLst>
              <a:latin typeface="Times New Roman" panose="02020603050405020304" pitchFamily="18" charset="0"/>
              <a:ea typeface="SimSun" panose="02010600030101010101" pitchFamily="2" charset="-122"/>
              <a:cs typeface="Times New Roman" panose="02020603050405020304" pitchFamily="18" charset="0"/>
            </a:endParaRPr>
          </a:p>
        </p:txBody>
      </p:sp>
      <p:sp>
        <p:nvSpPr>
          <p:cNvPr id="50" name="object 3"/>
          <p:cNvSpPr/>
          <p:nvPr/>
        </p:nvSpPr>
        <p:spPr>
          <a:xfrm flipH="1">
            <a:off x="2010497" y="12526"/>
            <a:ext cx="68823" cy="814369"/>
          </a:xfrm>
          <a:custGeom>
            <a:avLst/>
            <a:gdLst/>
            <a:ahLst/>
            <a:cxnLst/>
            <a:rect l="l" t="t" r="r" b="b"/>
            <a:pathLst>
              <a:path h="533400">
                <a:moveTo>
                  <a:pt x="0" y="0"/>
                </a:moveTo>
                <a:lnTo>
                  <a:pt x="0" y="533400"/>
                </a:lnTo>
              </a:path>
            </a:pathLst>
          </a:custGeom>
          <a:ln w="28575">
            <a:solidFill>
              <a:srgbClr val="7F7F7F"/>
            </a:solidFill>
          </a:ln>
        </p:spPr>
        <p:txBody>
          <a:bodyPr wrap="square" lIns="0" tIns="0" rIns="0" bIns="0" rtlCol="0">
            <a:noAutofit/>
          </a:bodyPr>
          <a:lstStyle/>
          <a:p>
            <a:endParaRPr>
              <a:solidFill>
                <a:srgbClr val="595959"/>
              </a:solidFill>
            </a:endParaRPr>
          </a:p>
        </p:txBody>
      </p:sp>
      <p:sp>
        <p:nvSpPr>
          <p:cNvPr id="3" name="Slide Number Placeholder 2"/>
          <p:cNvSpPr>
            <a:spLocks noGrp="1"/>
          </p:cNvSpPr>
          <p:nvPr>
            <p:ph type="sldNum" sz="quarter" idx="10"/>
          </p:nvPr>
        </p:nvSpPr>
        <p:spPr/>
        <p:txBody>
          <a:bodyPr/>
          <a:lstStyle/>
          <a:p>
            <a:fld id="{569F3626-3701-49B0-836D-8CB2992CE193}" type="slidenum">
              <a:rPr lang="en-US" smtClean="0"/>
              <a:pPr/>
              <a:t>35</a:t>
            </a:fld>
            <a:endParaRPr lang="en-US"/>
          </a:p>
        </p:txBody>
      </p:sp>
      <p:sp>
        <p:nvSpPr>
          <p:cNvPr id="6" name="TextBox 5"/>
          <p:cNvSpPr txBox="1"/>
          <p:nvPr/>
        </p:nvSpPr>
        <p:spPr>
          <a:xfrm>
            <a:off x="2209929" y="128544"/>
            <a:ext cx="1391728" cy="574516"/>
          </a:xfrm>
          <a:prstGeom prst="rect">
            <a:avLst/>
          </a:prstGeom>
          <a:noFill/>
        </p:spPr>
        <p:txBody>
          <a:bodyPr wrap="none" rtlCol="0">
            <a:spAutoFit/>
          </a:bodyPr>
          <a:lstStyle/>
          <a:p>
            <a:pPr marL="171450" indent="-171450" algn="l">
              <a:spcBef>
                <a:spcPts val="400"/>
              </a:spcBef>
              <a:buFont typeface="Arial" panose="020B0604020202020204" pitchFamily="34" charset="0"/>
              <a:buChar char="•"/>
            </a:pPr>
            <a:r>
              <a:rPr lang="en-US" sz="1400" dirty="0"/>
              <a:t>Conclusion</a:t>
            </a:r>
          </a:p>
          <a:p>
            <a:pPr marL="171450" indent="-171450" algn="l">
              <a:spcBef>
                <a:spcPts val="400"/>
              </a:spcBef>
              <a:buFont typeface="Arial" panose="020B0604020202020204" pitchFamily="34" charset="0"/>
              <a:buChar char="•"/>
            </a:pPr>
            <a:r>
              <a:rPr lang="en-US" sz="1400" dirty="0">
                <a:solidFill>
                  <a:srgbClr val="000000"/>
                </a:solidFill>
                <a:effectLst>
                  <a:outerShdw blurRad="38100" dist="38100" dir="2700000" algn="tl">
                    <a:srgbClr val="000000">
                      <a:alpha val="43137"/>
                    </a:srgbClr>
                  </a:outerShdw>
                </a:effectLst>
              </a:rPr>
              <a:t>Future works</a:t>
            </a:r>
          </a:p>
        </p:txBody>
      </p:sp>
      <p:sp>
        <p:nvSpPr>
          <p:cNvPr id="7" name="Rectangle 6"/>
          <p:cNvSpPr/>
          <p:nvPr/>
        </p:nvSpPr>
        <p:spPr>
          <a:xfrm>
            <a:off x="95250" y="1472039"/>
            <a:ext cx="8721726" cy="2400657"/>
          </a:xfrm>
          <a:prstGeom prst="rect">
            <a:avLst/>
          </a:prstGeom>
        </p:spPr>
        <p:txBody>
          <a:bodyPr wrap="square">
            <a:spAutoFit/>
          </a:bodyPr>
          <a:lstStyle/>
          <a:p>
            <a:pPr marL="800100" lvl="1" indent="-342900" algn="l">
              <a:buFont typeface="Arial" panose="020B0604020202020204" pitchFamily="34" charset="0"/>
              <a:buChar char="•"/>
            </a:pPr>
            <a:r>
              <a:rPr lang="en-US" sz="2000" dirty="0" smtClean="0"/>
              <a:t>Improve the operational speed and accuracy</a:t>
            </a:r>
          </a:p>
          <a:p>
            <a:pPr marL="800100" lvl="1" indent="-342900" algn="l">
              <a:buFont typeface="Arial" panose="020B0604020202020204" pitchFamily="34" charset="0"/>
              <a:buChar char="•"/>
            </a:pPr>
            <a:r>
              <a:rPr lang="en-US" sz="2000" dirty="0" smtClean="0"/>
              <a:t>Implement the combination working mode</a:t>
            </a:r>
          </a:p>
          <a:p>
            <a:pPr marL="800100" lvl="1" indent="-342900" algn="l">
              <a:buFont typeface="Arial" panose="020B0604020202020204" pitchFamily="34" charset="0"/>
              <a:buChar char="•"/>
            </a:pPr>
            <a:r>
              <a:rPr lang="en-US" sz="2000" dirty="0" smtClean="0"/>
              <a:t>Develop the program for other platforms: </a:t>
            </a:r>
            <a:r>
              <a:rPr lang="en-US" sz="2000" dirty="0"/>
              <a:t>Windows </a:t>
            </a:r>
            <a:r>
              <a:rPr lang="en-US" sz="2000" dirty="0" smtClean="0"/>
              <a:t>RT, </a:t>
            </a:r>
            <a:r>
              <a:rPr lang="en-US" sz="2000" dirty="0" err="1" smtClean="0"/>
              <a:t>iOS</a:t>
            </a:r>
            <a:r>
              <a:rPr lang="en-US" sz="2000" dirty="0" smtClean="0"/>
              <a:t> and Android</a:t>
            </a:r>
          </a:p>
          <a:p>
            <a:pPr marL="800100" lvl="1" indent="-342900" algn="l">
              <a:buFont typeface="Arial" panose="020B0604020202020204" pitchFamily="34" charset="0"/>
              <a:buChar char="•"/>
            </a:pPr>
            <a:r>
              <a:rPr lang="en-US" sz="2000" dirty="0" smtClean="0"/>
              <a:t>Extend the dictionary with more gesture not only for Vietnamese but for other languages</a:t>
            </a:r>
          </a:p>
        </p:txBody>
      </p:sp>
      <p:pic>
        <p:nvPicPr>
          <p:cNvPr id="15362" name="Picture 2" descr="http://mobidevices.ru/news/2013/11/Windows-8-ios-android.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05592" y="4460690"/>
            <a:ext cx="4701042" cy="17472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3161440"/>
      </p:ext>
    </p:extLst>
  </p:cSld>
  <p:clrMapOvr>
    <a:masterClrMapping/>
  </p:clrMapOvr>
  <mc:AlternateContent xmlns:mc="http://schemas.openxmlformats.org/markup-compatibility/2006" xmlns:p14="http://schemas.microsoft.com/office/powerpoint/2010/main">
    <mc:Choice Requires="p14">
      <p:transition spd="slow" p14:dur="2000" advTm="733"/>
    </mc:Choice>
    <mc:Fallback xmlns="">
      <p:transition spd="slow" advTm="73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fade">
                                      <p:cBhvr>
                                        <p:cTn id="12" dur="5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fade">
                                      <p:cBhvr>
                                        <p:cTn id="17" dur="500"/>
                                        <p:tgtEl>
                                          <p:spTgt spid="7">
                                            <p:txEl>
                                              <p:pRg st="2" end="2"/>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15362"/>
                                        </p:tgtEl>
                                        <p:attrNameLst>
                                          <p:attrName>style.visibility</p:attrName>
                                        </p:attrNameLst>
                                      </p:cBhvr>
                                      <p:to>
                                        <p:strVal val="visible"/>
                                      </p:to>
                                    </p:set>
                                    <p:animEffect transition="in" filter="fade">
                                      <p:cBhvr>
                                        <p:cTn id="20" dur="500"/>
                                        <p:tgtEl>
                                          <p:spTgt spid="15362"/>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7">
                                            <p:txEl>
                                              <p:pRg st="3" end="3"/>
                                            </p:txEl>
                                          </p:spTgt>
                                        </p:tgtEl>
                                        <p:attrNameLst>
                                          <p:attrName>style.visibility</p:attrName>
                                        </p:attrNameLst>
                                      </p:cBhvr>
                                      <p:to>
                                        <p:strVal val="visible"/>
                                      </p:to>
                                    </p:set>
                                    <p:animEffect transition="in" filter="fade">
                                      <p:cBhvr>
                                        <p:cTn id="25" dur="500"/>
                                        <p:tgtEl>
                                          <p:spTgt spid="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extBox 3"/>
          <p:cNvSpPr txBox="1">
            <a:spLocks noChangeArrowheads="1"/>
          </p:cNvSpPr>
          <p:nvPr/>
        </p:nvSpPr>
        <p:spPr bwMode="auto">
          <a:xfrm>
            <a:off x="257869" y="219655"/>
            <a:ext cx="2021867" cy="400110"/>
          </a:xfrm>
          <a:prstGeom prst="rect">
            <a:avLst/>
          </a:prstGeom>
          <a:noFill/>
          <a:ln w="9525">
            <a:noFill/>
            <a:miter lim="800000"/>
            <a:headEnd/>
            <a:tailEnd/>
          </a:ln>
        </p:spPr>
        <p:txBody>
          <a:bodyPr wrap="square">
            <a:spAutoFit/>
          </a:bodyPr>
          <a:lstStyle/>
          <a:p>
            <a:pPr algn="l"/>
            <a:r>
              <a:rPr lang="en-US" sz="2000" b="1" cap="small" spc="25" dirty="0">
                <a:solidFill>
                  <a:srgbClr val="000000"/>
                </a:solidFill>
                <a:effectLst>
                  <a:outerShdw blurRad="38100" dist="38100" dir="2700000" algn="tl">
                    <a:srgbClr val="000000">
                      <a:alpha val="43137"/>
                    </a:srgbClr>
                  </a:outerShdw>
                </a:effectLst>
                <a:latin typeface="Times New Roman" panose="02020603050405020304" pitchFamily="18" charset="0"/>
                <a:ea typeface="SimSun" panose="02010600030101010101" pitchFamily="2" charset="-122"/>
                <a:cs typeface="Times New Roman" panose="02020603050405020304" pitchFamily="18" charset="0"/>
              </a:rPr>
              <a:t>REFERENCES</a:t>
            </a:r>
          </a:p>
        </p:txBody>
      </p:sp>
      <p:sp>
        <p:nvSpPr>
          <p:cNvPr id="50" name="object 3"/>
          <p:cNvSpPr/>
          <p:nvPr/>
        </p:nvSpPr>
        <p:spPr>
          <a:xfrm flipH="1">
            <a:off x="2135757" y="12526"/>
            <a:ext cx="68823" cy="814369"/>
          </a:xfrm>
          <a:custGeom>
            <a:avLst/>
            <a:gdLst/>
            <a:ahLst/>
            <a:cxnLst/>
            <a:rect l="l" t="t" r="r" b="b"/>
            <a:pathLst>
              <a:path h="533400">
                <a:moveTo>
                  <a:pt x="0" y="0"/>
                </a:moveTo>
                <a:lnTo>
                  <a:pt x="0" y="533400"/>
                </a:lnTo>
              </a:path>
            </a:pathLst>
          </a:custGeom>
          <a:ln w="28575">
            <a:solidFill>
              <a:srgbClr val="7F7F7F"/>
            </a:solidFill>
          </a:ln>
        </p:spPr>
        <p:txBody>
          <a:bodyPr wrap="square" lIns="0" tIns="0" rIns="0" bIns="0" rtlCol="0">
            <a:noAutofit/>
          </a:bodyPr>
          <a:lstStyle/>
          <a:p>
            <a:endParaRPr>
              <a:solidFill>
                <a:srgbClr val="595959"/>
              </a:solidFill>
            </a:endParaRPr>
          </a:p>
        </p:txBody>
      </p:sp>
      <p:sp>
        <p:nvSpPr>
          <p:cNvPr id="3" name="Slide Number Placeholder 2"/>
          <p:cNvSpPr>
            <a:spLocks noGrp="1"/>
          </p:cNvSpPr>
          <p:nvPr>
            <p:ph type="sldNum" sz="quarter" idx="10"/>
          </p:nvPr>
        </p:nvSpPr>
        <p:spPr/>
        <p:txBody>
          <a:bodyPr/>
          <a:lstStyle/>
          <a:p>
            <a:fld id="{569F3626-3701-49B0-836D-8CB2992CE193}" type="slidenum">
              <a:rPr lang="en-US" smtClean="0"/>
              <a:pPr/>
              <a:t>36</a:t>
            </a:fld>
            <a:endParaRPr lang="en-US"/>
          </a:p>
        </p:txBody>
      </p:sp>
      <p:sp>
        <p:nvSpPr>
          <p:cNvPr id="5" name="TextBox 4"/>
          <p:cNvSpPr txBox="1"/>
          <p:nvPr/>
        </p:nvSpPr>
        <p:spPr>
          <a:xfrm>
            <a:off x="295275" y="882618"/>
            <a:ext cx="8797925" cy="5370701"/>
          </a:xfrm>
          <a:prstGeom prst="rect">
            <a:avLst/>
          </a:prstGeom>
          <a:noFill/>
        </p:spPr>
        <p:txBody>
          <a:bodyPr wrap="square" rtlCol="0">
            <a:spAutoFit/>
          </a:bodyPr>
          <a:lstStyle/>
          <a:p>
            <a:pPr algn="l"/>
            <a:r>
              <a:rPr lang="en-US" sz="1400" dirty="0"/>
              <a:t>[1</a:t>
            </a:r>
            <a:r>
              <a:rPr lang="en-US" sz="1400" dirty="0" smtClean="0"/>
              <a:t>] "Comprehensive </a:t>
            </a:r>
            <a:r>
              <a:rPr lang="en-US" sz="1400" dirty="0"/>
              <a:t>Results on the Household Living Standards Survey 2006 ", S. R. o. V. N. General Statistics Office, Ed., </a:t>
            </a:r>
            <a:r>
              <a:rPr lang="en-US" sz="1400" dirty="0" err="1"/>
              <a:t>ed</a:t>
            </a:r>
            <a:r>
              <a:rPr lang="en-US" sz="1400" dirty="0"/>
              <a:t>: Hanoi Statistical Publishing House, 2006.</a:t>
            </a:r>
          </a:p>
          <a:p>
            <a:pPr algn="l"/>
            <a:r>
              <a:rPr lang="en-US" sz="1400" dirty="0" smtClean="0"/>
              <a:t>[2] </a:t>
            </a:r>
            <a:r>
              <a:rPr lang="en-US" sz="1400" dirty="0"/>
              <a:t>P. B. </a:t>
            </a:r>
            <a:r>
              <a:rPr lang="en-US" sz="1400" dirty="0" err="1"/>
              <a:t>Braem</a:t>
            </a:r>
            <a:r>
              <a:rPr lang="en-US" sz="1400" dirty="0"/>
              <a:t>, </a:t>
            </a:r>
            <a:r>
              <a:rPr lang="en-US" sz="1400" i="1" dirty="0" err="1"/>
              <a:t>Einführung</a:t>
            </a:r>
            <a:r>
              <a:rPr lang="en-US" sz="1400" i="1" dirty="0"/>
              <a:t> in die </a:t>
            </a:r>
            <a:r>
              <a:rPr lang="en-US" sz="1400" i="1" dirty="0" err="1"/>
              <a:t>Gebärdensprache</a:t>
            </a:r>
            <a:r>
              <a:rPr lang="en-US" sz="1400" i="1" dirty="0"/>
              <a:t> und </a:t>
            </a:r>
            <a:r>
              <a:rPr lang="en-US" sz="1400" i="1" dirty="0" err="1"/>
              <a:t>ihre</a:t>
            </a:r>
            <a:r>
              <a:rPr lang="en-US" sz="1400" i="1" dirty="0"/>
              <a:t> </a:t>
            </a:r>
            <a:r>
              <a:rPr lang="en-US" sz="1400" i="1" dirty="0" err="1"/>
              <a:t>Erforschung</a:t>
            </a:r>
            <a:r>
              <a:rPr lang="en-US" sz="1400" dirty="0"/>
              <a:t>: </a:t>
            </a:r>
            <a:r>
              <a:rPr lang="en-US" sz="1400" dirty="0" err="1"/>
              <a:t>Signum-Verlag</a:t>
            </a:r>
            <a:r>
              <a:rPr lang="en-US" sz="1400" dirty="0"/>
              <a:t>, 1995.</a:t>
            </a:r>
          </a:p>
          <a:p>
            <a:pPr algn="l"/>
            <a:r>
              <a:rPr lang="en-US" sz="1400" dirty="0" smtClean="0"/>
              <a:t>[3] </a:t>
            </a:r>
            <a:r>
              <a:rPr lang="en-US" sz="1400" dirty="0"/>
              <a:t>K. Fain, </a:t>
            </a:r>
            <a:r>
              <a:rPr lang="en-US" sz="1400" i="1" dirty="0" err="1"/>
              <a:t>Handsigns</a:t>
            </a:r>
            <a:r>
              <a:rPr lang="en-US" sz="1400" i="1" dirty="0"/>
              <a:t>: A Sign Language Alphabet</a:t>
            </a:r>
            <a:r>
              <a:rPr lang="en-US" sz="1400" dirty="0"/>
              <a:t>: Chronicle Books, 1995</a:t>
            </a:r>
            <a:r>
              <a:rPr lang="en-US" sz="1400" dirty="0" smtClean="0"/>
              <a:t>.</a:t>
            </a:r>
            <a:endParaRPr lang="en-US" sz="1400" dirty="0"/>
          </a:p>
          <a:p>
            <a:pPr algn="l"/>
            <a:r>
              <a:rPr lang="en-US" sz="1400" dirty="0" smtClean="0"/>
              <a:t>[4] </a:t>
            </a:r>
            <a:r>
              <a:rPr lang="en-US" sz="1400" dirty="0"/>
              <a:t>V. B. Le, E. C. Do </a:t>
            </a:r>
            <a:r>
              <a:rPr lang="en-US" sz="1400" dirty="0" err="1"/>
              <a:t>Dat</a:t>
            </a:r>
            <a:r>
              <a:rPr lang="en-US" sz="1400" dirty="0"/>
              <a:t> Tran, E. </a:t>
            </a:r>
            <a:r>
              <a:rPr lang="en-US" sz="1400" dirty="0" err="1"/>
              <a:t>Castelli</a:t>
            </a:r>
            <a:r>
              <a:rPr lang="en-US" sz="1400" dirty="0"/>
              <a:t>, L. </a:t>
            </a:r>
            <a:r>
              <a:rPr lang="en-US" sz="1400" dirty="0" err="1"/>
              <a:t>Besacier</a:t>
            </a:r>
            <a:r>
              <a:rPr lang="en-US" sz="1400" dirty="0"/>
              <a:t>, and J.-F. </a:t>
            </a:r>
            <a:r>
              <a:rPr lang="en-US" sz="1400" dirty="0" err="1"/>
              <a:t>Serignat</a:t>
            </a:r>
            <a:r>
              <a:rPr lang="en-US" sz="1400" dirty="0"/>
              <a:t>, "Spoken and Written Language Resources for Vietnamese," in </a:t>
            </a:r>
            <a:r>
              <a:rPr lang="en-US" sz="1400" i="1" dirty="0"/>
              <a:t>LREC</a:t>
            </a:r>
            <a:r>
              <a:rPr lang="en-US" sz="1400" dirty="0"/>
              <a:t>, 2004, pp. 599-602.</a:t>
            </a:r>
            <a:endParaRPr lang="en-US" sz="1400" dirty="0" smtClean="0"/>
          </a:p>
          <a:p>
            <a:pPr algn="l"/>
            <a:r>
              <a:rPr lang="en-US" sz="1400" dirty="0" smtClean="0"/>
              <a:t>[5] </a:t>
            </a:r>
            <a:r>
              <a:rPr lang="en-US" sz="1400" i="1" dirty="0"/>
              <a:t>5DT Data Glove 14 Ultra</a:t>
            </a:r>
            <a:r>
              <a:rPr lang="en-US" sz="1400" dirty="0"/>
              <a:t>. Available: http://</a:t>
            </a:r>
            <a:r>
              <a:rPr lang="en-US" sz="1400" dirty="0" smtClean="0"/>
              <a:t>www.5dt.com/products/pdataglove14.html</a:t>
            </a:r>
            <a:endParaRPr lang="en-US" sz="1400" dirty="0"/>
          </a:p>
          <a:p>
            <a:pPr algn="l"/>
            <a:r>
              <a:rPr lang="en-US" sz="1400" dirty="0" smtClean="0"/>
              <a:t>[6] </a:t>
            </a:r>
            <a:r>
              <a:rPr lang="en-US" sz="1400" dirty="0"/>
              <a:t>(2 August). </a:t>
            </a:r>
            <a:r>
              <a:rPr lang="en-US" sz="1400" i="1" dirty="0" err="1"/>
              <a:t>Xtion</a:t>
            </a:r>
            <a:r>
              <a:rPr lang="en-US" sz="1400" i="1" dirty="0"/>
              <a:t> PRO LIVE (4001)</a:t>
            </a:r>
            <a:r>
              <a:rPr lang="en-US" sz="1400" dirty="0"/>
              <a:t>. Available: </a:t>
            </a:r>
            <a:r>
              <a:rPr lang="en-US" sz="1400" dirty="0" smtClean="0"/>
              <a:t>http</a:t>
            </a:r>
            <a:r>
              <a:rPr lang="en-US" sz="1400" dirty="0"/>
              <a:t>://us.estore.asus.com/index.php?l=product_detail&amp;p=3397</a:t>
            </a:r>
          </a:p>
          <a:p>
            <a:pPr algn="l"/>
            <a:r>
              <a:rPr lang="en-US" sz="1400" dirty="0" smtClean="0"/>
              <a:t>[7] </a:t>
            </a:r>
            <a:r>
              <a:rPr lang="en-US" sz="1400" dirty="0"/>
              <a:t>(2 August). </a:t>
            </a:r>
            <a:r>
              <a:rPr lang="en-US" sz="1400" i="1" dirty="0"/>
              <a:t>Kinect for Xbox 360</a:t>
            </a:r>
            <a:r>
              <a:rPr lang="en-US" sz="1400" dirty="0"/>
              <a:t>. Available: http://www.microsoftstore.com/store/msusa/en_US/pdp/Kinect-for-Xbox-360/productID.253169000</a:t>
            </a:r>
          </a:p>
          <a:p>
            <a:pPr algn="l"/>
            <a:r>
              <a:rPr lang="en-US" sz="1400" dirty="0" smtClean="0"/>
              <a:t>[8] </a:t>
            </a:r>
            <a:r>
              <a:rPr lang="en-US" sz="1400" dirty="0"/>
              <a:t>I. Corporation, "Intel® Perceptual Computing SDK Human Interface Guidelines," 2013.</a:t>
            </a:r>
          </a:p>
          <a:p>
            <a:pPr algn="l"/>
            <a:r>
              <a:rPr lang="en-US" sz="1400" dirty="0" smtClean="0"/>
              <a:t>[9] </a:t>
            </a:r>
            <a:r>
              <a:rPr lang="en-US" sz="1400" dirty="0"/>
              <a:t>C. T. Ltd, "</a:t>
            </a:r>
            <a:r>
              <a:rPr lang="en-US" sz="1400" dirty="0" err="1"/>
              <a:t>InteractIve</a:t>
            </a:r>
            <a:r>
              <a:rPr lang="en-US" sz="1400" dirty="0"/>
              <a:t> Gesture camera for your PC," 2013.</a:t>
            </a:r>
          </a:p>
          <a:p>
            <a:pPr algn="l"/>
            <a:r>
              <a:rPr lang="en-US" sz="1400" dirty="0" smtClean="0"/>
              <a:t>[10] </a:t>
            </a:r>
            <a:r>
              <a:rPr lang="en-US" sz="1400" dirty="0"/>
              <a:t>X. Tan and B. </a:t>
            </a:r>
            <a:r>
              <a:rPr lang="en-US" sz="1400" dirty="0" err="1"/>
              <a:t>Triggs</a:t>
            </a:r>
            <a:r>
              <a:rPr lang="en-US" sz="1400" dirty="0"/>
              <a:t>, "Enhanced local texture feature sets for face recognition under difficult lighting conditions," in </a:t>
            </a:r>
            <a:r>
              <a:rPr lang="en-US" sz="1400" i="1" dirty="0"/>
              <a:t>Analysis and Modeling of Faces and Gestures</a:t>
            </a:r>
            <a:r>
              <a:rPr lang="en-US" sz="1400" dirty="0"/>
              <a:t>, </a:t>
            </a:r>
            <a:r>
              <a:rPr lang="en-US" sz="1400" dirty="0" err="1"/>
              <a:t>ed</a:t>
            </a:r>
            <a:r>
              <a:rPr lang="en-US" sz="1400" dirty="0"/>
              <a:t>: Springer, 2007, pp. 168-182.</a:t>
            </a:r>
            <a:endParaRPr lang="en-US" sz="1400" dirty="0" smtClean="0"/>
          </a:p>
          <a:p>
            <a:pPr algn="l"/>
            <a:r>
              <a:rPr lang="en-US" sz="1400" dirty="0" smtClean="0"/>
              <a:t>[11] </a:t>
            </a:r>
            <a:r>
              <a:rPr lang="en-US" sz="1400" dirty="0"/>
              <a:t>D.-Y. Huang, W.-C. Hu, and S.-H. Chang, "Vision-based hand gesture recognition using PCA+ Gabor filters and SVM," in </a:t>
            </a:r>
            <a:r>
              <a:rPr lang="en-US" sz="1400" i="1" dirty="0"/>
              <a:t>Intelligent Information Hiding and Multimedia Signal Processing, 2009. IIH-MSP'09. Fifth International Conference on</a:t>
            </a:r>
            <a:r>
              <a:rPr lang="en-US" sz="1400" dirty="0"/>
              <a:t>, 2009, pp. 1-4.</a:t>
            </a:r>
            <a:endParaRPr lang="en-GB" sz="1400" dirty="0"/>
          </a:p>
          <a:p>
            <a:pPr algn="l"/>
            <a:endParaRPr lang="en-US" sz="1400" dirty="0"/>
          </a:p>
        </p:txBody>
      </p:sp>
    </p:spTree>
    <p:extLst>
      <p:ext uri="{BB962C8B-B14F-4D97-AF65-F5344CB8AC3E}">
        <p14:creationId xmlns:p14="http://schemas.microsoft.com/office/powerpoint/2010/main" val="150478124"/>
      </p:ext>
    </p:extLst>
  </p:cSld>
  <p:clrMapOvr>
    <a:masterClrMapping/>
  </p:clrMapOvr>
  <mc:AlternateContent xmlns:mc="http://schemas.openxmlformats.org/markup-compatibility/2006" xmlns:p14="http://schemas.microsoft.com/office/powerpoint/2010/main">
    <mc:Choice Requires="p14">
      <p:transition spd="slow" p14:dur="2000" advTm="733"/>
    </mc:Choice>
    <mc:Fallback xmlns="">
      <p:transition spd="slow" advTm="733"/>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extBox 3"/>
          <p:cNvSpPr txBox="1">
            <a:spLocks noChangeArrowheads="1"/>
          </p:cNvSpPr>
          <p:nvPr/>
        </p:nvSpPr>
        <p:spPr bwMode="auto">
          <a:xfrm>
            <a:off x="257869" y="219655"/>
            <a:ext cx="2021867" cy="400110"/>
          </a:xfrm>
          <a:prstGeom prst="rect">
            <a:avLst/>
          </a:prstGeom>
          <a:noFill/>
          <a:ln w="9525">
            <a:noFill/>
            <a:miter lim="800000"/>
            <a:headEnd/>
            <a:tailEnd/>
          </a:ln>
        </p:spPr>
        <p:txBody>
          <a:bodyPr wrap="square">
            <a:spAutoFit/>
          </a:bodyPr>
          <a:lstStyle/>
          <a:p>
            <a:pPr algn="l"/>
            <a:r>
              <a:rPr lang="en-US" sz="2000" b="1" cap="small" spc="25" dirty="0">
                <a:solidFill>
                  <a:srgbClr val="000000"/>
                </a:solidFill>
                <a:effectLst>
                  <a:outerShdw blurRad="38100" dist="38100" dir="2700000" algn="tl">
                    <a:srgbClr val="000000">
                      <a:alpha val="43137"/>
                    </a:srgbClr>
                  </a:outerShdw>
                </a:effectLst>
                <a:latin typeface="Times New Roman" panose="02020603050405020304" pitchFamily="18" charset="0"/>
                <a:ea typeface="SimSun" panose="02010600030101010101" pitchFamily="2" charset="-122"/>
                <a:cs typeface="Times New Roman" panose="02020603050405020304" pitchFamily="18" charset="0"/>
              </a:rPr>
              <a:t>REFERENCES</a:t>
            </a:r>
          </a:p>
        </p:txBody>
      </p:sp>
      <p:sp>
        <p:nvSpPr>
          <p:cNvPr id="50" name="object 3"/>
          <p:cNvSpPr/>
          <p:nvPr/>
        </p:nvSpPr>
        <p:spPr>
          <a:xfrm flipH="1">
            <a:off x="2135757" y="12526"/>
            <a:ext cx="68823" cy="814369"/>
          </a:xfrm>
          <a:custGeom>
            <a:avLst/>
            <a:gdLst/>
            <a:ahLst/>
            <a:cxnLst/>
            <a:rect l="l" t="t" r="r" b="b"/>
            <a:pathLst>
              <a:path h="533400">
                <a:moveTo>
                  <a:pt x="0" y="0"/>
                </a:moveTo>
                <a:lnTo>
                  <a:pt x="0" y="533400"/>
                </a:lnTo>
              </a:path>
            </a:pathLst>
          </a:custGeom>
          <a:ln w="28575">
            <a:solidFill>
              <a:srgbClr val="7F7F7F"/>
            </a:solidFill>
          </a:ln>
        </p:spPr>
        <p:txBody>
          <a:bodyPr wrap="square" lIns="0" tIns="0" rIns="0" bIns="0" rtlCol="0">
            <a:noAutofit/>
          </a:bodyPr>
          <a:lstStyle/>
          <a:p>
            <a:endParaRPr>
              <a:solidFill>
                <a:srgbClr val="595959"/>
              </a:solidFill>
            </a:endParaRPr>
          </a:p>
        </p:txBody>
      </p:sp>
      <p:sp>
        <p:nvSpPr>
          <p:cNvPr id="3" name="Slide Number Placeholder 2"/>
          <p:cNvSpPr>
            <a:spLocks noGrp="1"/>
          </p:cNvSpPr>
          <p:nvPr>
            <p:ph type="sldNum" sz="quarter" idx="10"/>
          </p:nvPr>
        </p:nvSpPr>
        <p:spPr/>
        <p:txBody>
          <a:bodyPr/>
          <a:lstStyle/>
          <a:p>
            <a:fld id="{569F3626-3701-49B0-836D-8CB2992CE193}" type="slidenum">
              <a:rPr lang="en-US" smtClean="0"/>
              <a:pPr/>
              <a:t>37</a:t>
            </a:fld>
            <a:endParaRPr lang="en-US"/>
          </a:p>
        </p:txBody>
      </p:sp>
      <p:sp>
        <p:nvSpPr>
          <p:cNvPr id="5" name="TextBox 4"/>
          <p:cNvSpPr txBox="1"/>
          <p:nvPr/>
        </p:nvSpPr>
        <p:spPr>
          <a:xfrm>
            <a:off x="295275" y="882618"/>
            <a:ext cx="8797925" cy="3216265"/>
          </a:xfrm>
          <a:prstGeom prst="rect">
            <a:avLst/>
          </a:prstGeom>
          <a:noFill/>
        </p:spPr>
        <p:txBody>
          <a:bodyPr wrap="square" rtlCol="0">
            <a:spAutoFit/>
          </a:bodyPr>
          <a:lstStyle/>
          <a:p>
            <a:pPr algn="l"/>
            <a:r>
              <a:rPr lang="en-US" sz="1400" dirty="0"/>
              <a:t>[</a:t>
            </a:r>
            <a:r>
              <a:rPr lang="en-US" sz="1400" dirty="0" smtClean="0"/>
              <a:t>12] </a:t>
            </a:r>
            <a:r>
              <a:rPr lang="en-US" sz="1400" dirty="0"/>
              <a:t>W. Zhang, S. Shan, W. </a:t>
            </a:r>
            <a:r>
              <a:rPr lang="en-US" sz="1400" dirty="0" err="1"/>
              <a:t>Gao</a:t>
            </a:r>
            <a:r>
              <a:rPr lang="en-US" sz="1400" dirty="0"/>
              <a:t>, X. Chen, and H. Zhang, "Local Gabor binary pattern histogram sequence (LGBPHS): A novel non-statistical model for face representation and recognition," in </a:t>
            </a:r>
            <a:r>
              <a:rPr lang="en-US" sz="1400" i="1" dirty="0"/>
              <a:t>Computer Vision, 2005. ICCV 2005. Tenth IEEE International Conference on</a:t>
            </a:r>
            <a:r>
              <a:rPr lang="en-US" sz="1400" dirty="0"/>
              <a:t>, 2005, pp. 786-791.</a:t>
            </a:r>
          </a:p>
          <a:p>
            <a:pPr algn="l"/>
            <a:r>
              <a:rPr lang="en-US" sz="1400" dirty="0" smtClean="0"/>
              <a:t>[13] </a:t>
            </a:r>
            <a:r>
              <a:rPr lang="en-US" sz="1400" dirty="0"/>
              <a:t>K. Yan, Y. Chen, and D. Zhang, "Gabor Surface Feature for face recognition," in </a:t>
            </a:r>
            <a:r>
              <a:rPr lang="en-US" sz="1400" i="1" dirty="0"/>
              <a:t>Pattern Recognition (ACPR), 2011 First Asian Conference on</a:t>
            </a:r>
            <a:r>
              <a:rPr lang="en-US" sz="1400" dirty="0"/>
              <a:t>, 2011, pp. 288-292.</a:t>
            </a:r>
          </a:p>
          <a:p>
            <a:pPr algn="l"/>
            <a:r>
              <a:rPr lang="en-US" sz="1400" dirty="0" smtClean="0"/>
              <a:t>[14] </a:t>
            </a:r>
            <a:r>
              <a:rPr lang="en-US" sz="1400" dirty="0"/>
              <a:t>C. Liu and H. Wechsler, "Gabor feature based classification using the enhanced fisher linear discriminant model for face recognition," </a:t>
            </a:r>
            <a:r>
              <a:rPr lang="en-US" sz="1400" i="1" dirty="0"/>
              <a:t>Image processing, IEEE Transactions on, </a:t>
            </a:r>
            <a:r>
              <a:rPr lang="en-US" sz="1400" dirty="0"/>
              <a:t>vol. 11, pp. 467-476, 2002</a:t>
            </a:r>
            <a:r>
              <a:rPr lang="en-US" sz="1400" dirty="0" smtClean="0"/>
              <a:t>.</a:t>
            </a:r>
          </a:p>
          <a:p>
            <a:pPr algn="l"/>
            <a:r>
              <a:rPr lang="en-US" sz="1400" dirty="0" smtClean="0"/>
              <a:t>[15] </a:t>
            </a:r>
            <a:r>
              <a:rPr lang="en-US" sz="1400" dirty="0"/>
              <a:t>K. </a:t>
            </a:r>
            <a:r>
              <a:rPr lang="en-US" sz="1400" dirty="0" err="1"/>
              <a:t>Fukunaga</a:t>
            </a:r>
            <a:r>
              <a:rPr lang="en-US" sz="1400" dirty="0"/>
              <a:t>, </a:t>
            </a:r>
            <a:r>
              <a:rPr lang="en-US" sz="1400" i="1" dirty="0"/>
              <a:t>Introduction to statistical pattern recognition</a:t>
            </a:r>
            <a:r>
              <a:rPr lang="en-US" sz="1400" dirty="0"/>
              <a:t>: Access Online via Elsevier, 1990</a:t>
            </a:r>
            <a:r>
              <a:rPr lang="en-US" sz="1400" dirty="0" smtClean="0"/>
              <a:t>.</a:t>
            </a:r>
          </a:p>
          <a:p>
            <a:pPr algn="l"/>
            <a:r>
              <a:rPr lang="en-US" sz="1400" dirty="0"/>
              <a:t>[</a:t>
            </a:r>
            <a:r>
              <a:rPr lang="en-US" sz="1400" dirty="0" smtClean="0"/>
              <a:t>16] J</a:t>
            </a:r>
            <a:r>
              <a:rPr lang="en-US" sz="1400" dirty="0"/>
              <a:t>. O. </a:t>
            </a:r>
            <a:r>
              <a:rPr lang="en-US" sz="1400" dirty="0" err="1"/>
              <a:t>Wobbrock</a:t>
            </a:r>
            <a:r>
              <a:rPr lang="en-US" sz="1400" dirty="0"/>
              <a:t>, A. D. Wilson, and Y. Li, "Gestures without libraries, toolkits or training: a $1 recognizer for user interface prototypes," in </a:t>
            </a:r>
            <a:r>
              <a:rPr lang="en-US" sz="1400" i="1" dirty="0"/>
              <a:t>Proceedings of the 20th annual ACM symposium on User interface software and technology</a:t>
            </a:r>
            <a:r>
              <a:rPr lang="en-US" sz="1400" dirty="0"/>
              <a:t>, 2007, pp. 159-168.</a:t>
            </a:r>
          </a:p>
          <a:p>
            <a:pPr algn="l"/>
            <a:endParaRPr lang="en-US" sz="1400" dirty="0"/>
          </a:p>
        </p:txBody>
      </p:sp>
    </p:spTree>
    <p:extLst>
      <p:ext uri="{BB962C8B-B14F-4D97-AF65-F5344CB8AC3E}">
        <p14:creationId xmlns:p14="http://schemas.microsoft.com/office/powerpoint/2010/main" val="1403759292"/>
      </p:ext>
    </p:extLst>
  </p:cSld>
  <p:clrMapOvr>
    <a:masterClrMapping/>
  </p:clrMapOvr>
  <mc:AlternateContent xmlns:mc="http://schemas.openxmlformats.org/markup-compatibility/2006" xmlns:p14="http://schemas.microsoft.com/office/powerpoint/2010/main">
    <mc:Choice Requires="p14">
      <p:transition spd="slow" p14:dur="2000" advTm="733"/>
    </mc:Choice>
    <mc:Fallback xmlns="">
      <p:transition spd="slow" advTm="733"/>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417687" y="1994293"/>
            <a:ext cx="5772253" cy="2031325"/>
          </a:xfrm>
          <a:prstGeom prst="rect">
            <a:avLst/>
          </a:prstGeom>
          <a:noFill/>
        </p:spPr>
        <p:txBody>
          <a:bodyPr wrap="square" lIns="91440" tIns="45720" rIns="91440" bIns="45720">
            <a:spAutoFit/>
          </a:bodyPr>
          <a:lstStyle/>
          <a:p>
            <a:pPr algn="ctr"/>
            <a:r>
              <a:rPr lang="en-US" sz="6000" b="1" cap="all" spc="0"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Thank You</a:t>
            </a:r>
          </a:p>
          <a:p>
            <a:pPr algn="ctr"/>
            <a:r>
              <a:rPr lang="en-US" sz="4400"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Q&amp;A</a:t>
            </a:r>
            <a:endParaRPr lang="en-US" sz="4800" b="1" cap="all" spc="0"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endParaRPr>
          </a:p>
        </p:txBody>
      </p:sp>
      <p:sp>
        <p:nvSpPr>
          <p:cNvPr id="4" name="Slide Number Placeholder 3"/>
          <p:cNvSpPr>
            <a:spLocks noGrp="1"/>
          </p:cNvSpPr>
          <p:nvPr>
            <p:ph type="sldNum" sz="quarter" idx="4294967295"/>
          </p:nvPr>
        </p:nvSpPr>
        <p:spPr>
          <a:xfrm>
            <a:off x="8912225" y="6548438"/>
            <a:ext cx="231775" cy="228600"/>
          </a:xfrm>
        </p:spPr>
        <p:txBody>
          <a:bodyPr/>
          <a:lstStyle/>
          <a:p>
            <a:fld id="{569F3626-3701-49B0-836D-8CB2992CE193}" type="slidenum">
              <a:rPr lang="en-US" smtClean="0"/>
              <a:pPr/>
              <a:t>38</a:t>
            </a:fld>
            <a:endParaRPr lang="en-US"/>
          </a:p>
        </p:txBody>
      </p:sp>
    </p:spTree>
    <p:extLst>
      <p:ext uri="{BB962C8B-B14F-4D97-AF65-F5344CB8AC3E}">
        <p14:creationId xmlns:p14="http://schemas.microsoft.com/office/powerpoint/2010/main" val="4201664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AutoShape 2" descr="data:image/jpg;base64,/9j/4AAQSkZJRgABAQAAAQABAAD/2wBDAAkGBwgHBgkIBwgKCgkLDRYPDQwMDRsUFRAWIB0iIiAdHx8kKDQsJCYxJx8fLT0tMTU3Ojo6Iys/RD84QzQ5Ojf/2wBDAQoKCg0MDRoPDxo3JR8lNzc3Nzc3Nzc3Nzc3Nzc3Nzc3Nzc3Nzc3Nzc3Nzc3Nzc3Nzc3Nzc3Nzc3Nzc3Nzc3Nzf/wAARCABOAIQDASIAAhEBAxEB/8QAGgAAAgMBAQAAAAAAAAAAAAAABAUAAQIDBv/EADUQAAIBAwIEBAQEBQUAAAAAAAECAwAEERIhBRMxQSJRYXEygZGhQrHB0RQVI1LwQ2JyotL/xAAYAQADAQEAAAAAAAAAAAAAAAAAAQIEA//EABsRAQEBAQADAQAAAAAAAAAAAAABEQIDITFB/9oADAMBAAIRAxEAPwDzyitgVAK0BW/QmRpOegpHf3ktxI0URaONTgnufemt9LyLd30k9sCvNzzF4hjYsdgd8Vx8/f5DgaZFUkglm865ojABnGoeTGrnzqAHRetbswjzeP4U3xis34BUcDSwBjCQrA9CAx/4j9aHkiYTrEsMgLHIHxfcDP0r01uitbxsyA610qgA6bkVacAmn4kZ7VlXmOGZWTIDDptigV58WmqI/wClNGDsSSrb+LrupA3Knc5zRSC6AQcwAMiBG1YAzuM+mQM+qimXGuHXk/FpEgk1SG2JdYiQJCmCFP51x4nY3tvJzbSa4nth42dcB0zsCRjOCBgnzowaK4fLcRShDexTDGZI+YdWO+Mjf5UxR+Yuoqgwei+VDmwu+JWNnLDByjbyBpHbqwA88D/DWLVp1uNLltJXBBOe9X4rnQ/BtTFXUraTJqq0arvTCfKpUyalIBxWhWRVltIJPao0AeLuqxKp3J6AUjliXWsv4QB8z3ou/uedc4KssadSfxUHeE81ljIx1rJ5Ot6VPjElvhyTjTjUfeuVqAkjmTYqNWPWjmI5FuJAcsNR/SlU7st2+rO53B8h2qYVOoL6SImSRjgDGPKm1nxZog7rIQd9s4IHf7V5VJRI5Lk6WJOPKtiOWZDg4XvvRg16Ph9+8jyXys0VvbnUNAyzEkKMe5OPmaN4Zx+1vpVjg0RS6GDfxBwGjG569cZbb0NKeDXpsFhGjmIAyvj8an9jXp/5Tw655EoSMDcN4PFpZWGCO/T/AK0gJXiloti0XDbmO4EfhflPq0ZOen2pK2pZg6sNGrH1p5w3gNvAk84CoeSyFU7nqM+21eavJTHdoHBCEg7Hby/OiX3FT4Z+1TvVK2RmpW+VCzVCoTVDrT0NVKqpQA4FRhkb71M4rjcXSQI2onNctwEfHdQcHmZGdh5UBZjVz5XOdC5/aieIM8i6mPxYNA7RWjEN45XwAD+EedZrdqqZxyrLAhYFmTHxUPeW6yRrIWydyaG4axZ2i0gqwzqoq1YzRtCM6kJJyNjS+EXW39SQJt13zTCOZIs4wcHzpSGZJWbBB32rIO+CASfOqsLT4X8EUa85tRwfCu9PLLjbXGEjsbqUgDGlCf0rylnFrkjSRyod1B07YB60ba2IaN5SCxA8WT8J3+vQfWo9HHu7DjRt5At/Z3VmjnHOlTwbjuemflSq50NcPzkVgx7HUQfbqKE4cpsZyqyFUfGpVORgbYI6Gul7clJeXraZdtyuCaXxQ6Jwygr22wRV0PZaBGeX3OceVEGtnF2IUagqzVVWhdSqqVWgrvbvQmIyNTbDDDavN3ly0smHZz5g9K5Rs6F5AScH/DVwEzO4PuKx3q9Gt5mdRkgY7UNICFOk9T9K1JGWJ7D3qkjBGpiflUz0L7XYzcm5RyMgHemRAj1yJtiTVkf2mlbsi5C9cdaIt7jBCE+Ex6Dn608KVm6CtJKw3ydqFC4z6GjJMhAMHfGauK0V1C5OT19fP7U9DIYBTvggDAAppwzLw5c4ZkBHvqY/kR9KVSxmORlXxbFR6nt+1NILZy66OmWCkdNsbfb71NOGMqyeObUAQc7fbFc2m1TZkHRcE/Ku9gY2iCO4+LPrgdT9azdIkFziTCt8S+oqVQXZf0kx/duKMVgw2xShrgF10ZwBjairdgRkkn2rpx3Z6Kwd16VKygwMg5FaNaJdSo1KrNSmHhgAsW3XcUMjNFIGBwQc0XF4piv+0muUygSECskN3DxyKAowWGoZHfyrDaYlVcePuDXNfgI7KMCqZyTpODjoSKCDyDxE1geXbpW3bJ3rFWQmObwEMc7V3s7hlnQk5IBwKX9K3ExR1YdQaVMUxdWV+4OR9c/nTC2nPIiUnBw2B0yen/mls8mWDY671uKQt4MbA7em9RTh1GFIHiyudmxgj3opozdsruyFlXf0oayiLyCNiCGOoiniQ6YwNWAey7UlQpkjCnA39qJhj8IIJGfWipIV6kCohXVpKD3AoNGnVVwwI82FbjcPsHVvahp03YEkgdKCjZ4Jg6kb9qrnuylYb71KzG5dAxGM1K0TpOP/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pPr algn="l" fontAlgn="auto">
              <a:spcBef>
                <a:spcPts val="0"/>
              </a:spcBef>
              <a:spcAft>
                <a:spcPts val="0"/>
              </a:spcAft>
            </a:pPr>
            <a:endParaRPr lang="en-US" sz="1800">
              <a:solidFill>
                <a:prstClr val="black"/>
              </a:solidFill>
              <a:latin typeface="Calibri"/>
            </a:endParaRPr>
          </a:p>
        </p:txBody>
      </p:sp>
      <p:sp>
        <p:nvSpPr>
          <p:cNvPr id="12" name="AutoShape 4" descr="data:image/jpg;base64,/9j/4AAQSkZJRgABAQAAAQABAAD/2wBDAAkGBwgHBgkIBwgKCgkLDRYPDQwMDRsUFRAWIB0iIiAdHx8kKDQsJCYxJx8fLT0tMTU3Ojo6Iys/RD84QzQ5Ojf/2wBDAQoKCg0MDRoPDxo3JR8lNzc3Nzc3Nzc3Nzc3Nzc3Nzc3Nzc3Nzc3Nzc3Nzc3Nzc3Nzc3Nzc3Nzc3Nzc3Nzc3Nzf/wAARCABOAIQDASIAAhEBAxEB/8QAGgAAAgMBAQAAAAAAAAAAAAAABAUAAQIDBv/EADUQAAIBAwIEBAQEBQUAAAAAAAECAwAEERIhBRMxQSJRYXEygZGhQrHB0RQVI1LwQ2JyotL/xAAYAQADAQEAAAAAAAAAAAAAAAAAAQIEA//EABsRAQEBAQADAQAAAAAAAAAAAAABEQIDITFB/9oADAMBAAIRAxEAPwDzyitgVAK0BW/QmRpOegpHf3ktxI0URaONTgnufemt9LyLd30k9sCvNzzF4hjYsdgd8Vx8/f5DgaZFUkglm865ojABnGoeTGrnzqAHRetbswjzeP4U3xis34BUcDSwBjCQrA9CAx/4j9aHkiYTrEsMgLHIHxfcDP0r01uitbxsyA610qgA6bkVacAmn4kZ7VlXmOGZWTIDDptigV58WmqI/wClNGDsSSrb+LrupA3Knc5zRSC6AQcwAMiBG1YAzuM+mQM+qimXGuHXk/FpEgk1SG2JdYiQJCmCFP51x4nY3tvJzbSa4nth42dcB0zsCRjOCBgnzowaK4fLcRShDexTDGZI+YdWO+Mjf5UxR+Yuoqgwei+VDmwu+JWNnLDByjbyBpHbqwA88D/DWLVp1uNLltJXBBOe9X4rnQ/BtTFXUraTJqq0arvTCfKpUyalIBxWhWRVltIJPao0AeLuqxKp3J6AUjliXWsv4QB8z3ou/uedc4KssadSfxUHeE81ljIx1rJ5Ot6VPjElvhyTjTjUfeuVqAkjmTYqNWPWjmI5FuJAcsNR/SlU7st2+rO53B8h2qYVOoL6SImSRjgDGPKm1nxZog7rIQd9s4IHf7V5VJRI5Lk6WJOPKtiOWZDg4XvvRg16Ph9+8jyXys0VvbnUNAyzEkKMe5OPmaN4Zx+1vpVjg0RS6GDfxBwGjG569cZbb0NKeDXpsFhGjmIAyvj8an9jXp/5Tw655EoSMDcN4PFpZWGCO/T/AK0gJXiloti0XDbmO4EfhflPq0ZOen2pK2pZg6sNGrH1p5w3gNvAk84CoeSyFU7nqM+21eavJTHdoHBCEg7Hby/OiX3FT4Z+1TvVK2RmpW+VCzVCoTVDrT0NVKqpQA4FRhkb71M4rjcXSQI2onNctwEfHdQcHmZGdh5UBZjVz5XOdC5/aieIM8i6mPxYNA7RWjEN45XwAD+EedZrdqqZxyrLAhYFmTHxUPeW6yRrIWydyaG4axZ2i0gqwzqoq1YzRtCM6kJJyNjS+EXW39SQJt13zTCOZIs4wcHzpSGZJWbBB32rIO+CASfOqsLT4X8EUa85tRwfCu9PLLjbXGEjsbqUgDGlCf0rylnFrkjSRyod1B07YB60ba2IaN5SCxA8WT8J3+vQfWo9HHu7DjRt5At/Z3VmjnHOlTwbjuemflSq50NcPzkVgx7HUQfbqKE4cpsZyqyFUfGpVORgbYI6Gul7clJeXraZdtyuCaXxQ6Jwygr22wRV0PZaBGeX3OceVEGtnF2IUagqzVVWhdSqqVWgrvbvQmIyNTbDDDavN3ly0smHZz5g9K5Rs6F5AScH/DVwEzO4PuKx3q9Gt5mdRkgY7UNICFOk9T9K1JGWJ7D3qkjBGpiflUz0L7XYzcm5RyMgHemRAj1yJtiTVkf2mlbsi5C9cdaIt7jBCE+Ex6Dn608KVm6CtJKw3ydqFC4z6GjJMhAMHfGauK0V1C5OT19fP7U9DIYBTvggDAAppwzLw5c4ZkBHvqY/kR9KVSxmORlXxbFR6nt+1NILZy66OmWCkdNsbfb71NOGMqyeObUAQc7fbFc2m1TZkHRcE/Ku9gY2iCO4+LPrgdT9azdIkFziTCt8S+oqVQXZf0kx/duKMVgw2xShrgF10ZwBjairdgRkkn2rpx3Z6Kwd16VKygwMg5FaNaJdSo1KrNSmHhgAsW3XcUMjNFIGBwQc0XF4piv+0muUygSECskN3DxyKAowWGoZHfyrDaYlVcePuDXNfgI7KMCqZyTpODjoSKCDyDxE1geXbpW3bJ3rFWQmObwEMc7V3s7hlnQk5IBwKX9K3ExR1YdQaVMUxdWV+4OR9c/nTC2nPIiUnBw2B0yen/mls8mWDY671uKQt4MbA7em9RTh1GFIHiyudmxgj3opozdsruyFlXf0oayiLyCNiCGOoiniQ6YwNWAey7UlQpkjCnA39qJhj8IIJGfWipIV6kCohXVpKD3AoNGnVVwwI82FbjcPsHVvahp03YEkgdKCjZ4Jg6kb9qrnuylYb71KzG5dAxGM1K0TpOP/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pPr algn="l" fontAlgn="auto">
              <a:spcBef>
                <a:spcPts val="0"/>
              </a:spcBef>
              <a:spcAft>
                <a:spcPts val="0"/>
              </a:spcAft>
            </a:pPr>
            <a:endParaRPr lang="en-US" sz="1800">
              <a:solidFill>
                <a:prstClr val="black"/>
              </a:solidFill>
              <a:latin typeface="Calibri"/>
            </a:endParaRPr>
          </a:p>
        </p:txBody>
      </p:sp>
      <p:sp>
        <p:nvSpPr>
          <p:cNvPr id="46" name="TextBox 3"/>
          <p:cNvSpPr txBox="1">
            <a:spLocks noChangeArrowheads="1"/>
          </p:cNvSpPr>
          <p:nvPr/>
        </p:nvSpPr>
        <p:spPr bwMode="auto">
          <a:xfrm>
            <a:off x="307975" y="219655"/>
            <a:ext cx="1867344" cy="400110"/>
          </a:xfrm>
          <a:prstGeom prst="rect">
            <a:avLst/>
          </a:prstGeom>
          <a:noFill/>
          <a:ln w="9525">
            <a:noFill/>
            <a:miter lim="800000"/>
            <a:headEnd/>
            <a:tailEnd/>
          </a:ln>
        </p:spPr>
        <p:txBody>
          <a:bodyPr wrap="square">
            <a:spAutoFit/>
          </a:bodyPr>
          <a:lstStyle/>
          <a:p>
            <a:pPr algn="l"/>
            <a:r>
              <a:rPr lang="en-US" sz="2000" b="1" cap="small" spc="25" dirty="0">
                <a:solidFill>
                  <a:srgbClr val="000000"/>
                </a:solidFill>
                <a:effectLst>
                  <a:outerShdw blurRad="38100" dist="38100" dir="2700000" algn="tl">
                    <a:srgbClr val="000000">
                      <a:alpha val="43137"/>
                    </a:srgbClr>
                  </a:outerShdw>
                </a:effectLst>
                <a:latin typeface="Times New Roman" panose="02020603050405020304" pitchFamily="18" charset="0"/>
                <a:ea typeface="SimSun" panose="02010600030101010101" pitchFamily="2" charset="-122"/>
                <a:cs typeface="Times New Roman" panose="02020603050405020304" pitchFamily="18" charset="0"/>
              </a:rPr>
              <a:t>Introduction</a:t>
            </a:r>
          </a:p>
        </p:txBody>
      </p:sp>
      <p:sp>
        <p:nvSpPr>
          <p:cNvPr id="50" name="object 3"/>
          <p:cNvSpPr/>
          <p:nvPr/>
        </p:nvSpPr>
        <p:spPr>
          <a:xfrm flipH="1">
            <a:off x="2135757" y="12526"/>
            <a:ext cx="68823" cy="814369"/>
          </a:xfrm>
          <a:custGeom>
            <a:avLst/>
            <a:gdLst/>
            <a:ahLst/>
            <a:cxnLst/>
            <a:rect l="l" t="t" r="r" b="b"/>
            <a:pathLst>
              <a:path h="533400">
                <a:moveTo>
                  <a:pt x="0" y="0"/>
                </a:moveTo>
                <a:lnTo>
                  <a:pt x="0" y="533400"/>
                </a:lnTo>
              </a:path>
            </a:pathLst>
          </a:custGeom>
          <a:ln w="28575">
            <a:solidFill>
              <a:srgbClr val="7F7F7F"/>
            </a:solidFill>
          </a:ln>
        </p:spPr>
        <p:txBody>
          <a:bodyPr wrap="square" lIns="0" tIns="0" rIns="0" bIns="0" rtlCol="0">
            <a:noAutofit/>
          </a:bodyPr>
          <a:lstStyle/>
          <a:p>
            <a:endParaRPr>
              <a:solidFill>
                <a:srgbClr val="595959"/>
              </a:solidFill>
            </a:endParaRPr>
          </a:p>
        </p:txBody>
      </p:sp>
      <p:sp>
        <p:nvSpPr>
          <p:cNvPr id="3" name="Slide Number Placeholder 2"/>
          <p:cNvSpPr>
            <a:spLocks noGrp="1"/>
          </p:cNvSpPr>
          <p:nvPr>
            <p:ph type="sldNum" sz="quarter" idx="10"/>
          </p:nvPr>
        </p:nvSpPr>
        <p:spPr/>
        <p:txBody>
          <a:bodyPr/>
          <a:lstStyle/>
          <a:p>
            <a:fld id="{569F3626-3701-49B0-836D-8CB2992CE193}" type="slidenum">
              <a:rPr lang="en-US" smtClean="0"/>
              <a:pPr/>
              <a:t>4</a:t>
            </a:fld>
            <a:endParaRPr lang="en-US" dirty="0"/>
          </a:p>
        </p:txBody>
      </p:sp>
      <p:sp>
        <p:nvSpPr>
          <p:cNvPr id="4" name="TextBox 3"/>
          <p:cNvSpPr txBox="1"/>
          <p:nvPr/>
        </p:nvSpPr>
        <p:spPr>
          <a:xfrm>
            <a:off x="2217106" y="7937"/>
            <a:ext cx="2464072" cy="841256"/>
          </a:xfrm>
          <a:prstGeom prst="rect">
            <a:avLst/>
          </a:prstGeom>
          <a:noFill/>
        </p:spPr>
        <p:txBody>
          <a:bodyPr wrap="none" rtlCol="0">
            <a:spAutoFit/>
          </a:bodyPr>
          <a:lstStyle/>
          <a:p>
            <a:pPr marL="171450" indent="-171450" algn="l">
              <a:spcBef>
                <a:spcPts val="400"/>
              </a:spcBef>
              <a:buFont typeface="Arial" panose="020B0604020202020204" pitchFamily="34" charset="0"/>
              <a:buChar char="•"/>
            </a:pPr>
            <a:r>
              <a:rPr lang="en-US" sz="1400" dirty="0">
                <a:solidFill>
                  <a:srgbClr val="000000"/>
                </a:solidFill>
                <a:effectLst>
                  <a:outerShdw blurRad="38100" dist="38100" dir="2700000" algn="tl">
                    <a:srgbClr val="000000">
                      <a:alpha val="43137"/>
                    </a:srgbClr>
                  </a:outerShdw>
                </a:effectLst>
              </a:rPr>
              <a:t>Problem definition</a:t>
            </a:r>
          </a:p>
          <a:p>
            <a:pPr marL="171450" indent="-171450" algn="l">
              <a:spcBef>
                <a:spcPts val="400"/>
              </a:spcBef>
              <a:buFont typeface="Arial" panose="020B0604020202020204" pitchFamily="34" charset="0"/>
              <a:buChar char="•"/>
            </a:pPr>
            <a:r>
              <a:rPr lang="en-US" sz="1400" dirty="0" smtClean="0"/>
              <a:t>Vietnamese sign language</a:t>
            </a:r>
          </a:p>
          <a:p>
            <a:pPr marL="171450" indent="-171450" algn="l">
              <a:spcBef>
                <a:spcPts val="400"/>
              </a:spcBef>
              <a:buFont typeface="Arial" panose="020B0604020202020204" pitchFamily="34" charset="0"/>
              <a:buChar char="•"/>
            </a:pPr>
            <a:r>
              <a:rPr lang="en-US" sz="1400" dirty="0"/>
              <a:t>Project proposal</a:t>
            </a:r>
          </a:p>
        </p:txBody>
      </p:sp>
      <p:pic>
        <p:nvPicPr>
          <p:cNvPr id="4104" name="Picture 8" descr="http://www.baodongnai.com.vn/dataimages/201304/original/images834177_7_co_hoi.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44185" y="3083365"/>
            <a:ext cx="4792665" cy="3188074"/>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3181611" y="6271439"/>
            <a:ext cx="2317815" cy="276999"/>
          </a:xfrm>
          <a:prstGeom prst="rect">
            <a:avLst/>
          </a:prstGeom>
          <a:noFill/>
        </p:spPr>
        <p:txBody>
          <a:bodyPr wrap="none" rtlCol="0">
            <a:spAutoFit/>
          </a:bodyPr>
          <a:lstStyle/>
          <a:p>
            <a:r>
              <a:rPr lang="en-US" dirty="0"/>
              <a:t>http://www.baodongnai.com.vn/</a:t>
            </a:r>
          </a:p>
        </p:txBody>
      </p:sp>
      <p:sp>
        <p:nvSpPr>
          <p:cNvPr id="8" name="TextBox 7"/>
          <p:cNvSpPr txBox="1"/>
          <p:nvPr/>
        </p:nvSpPr>
        <p:spPr>
          <a:xfrm>
            <a:off x="573728" y="1251295"/>
            <a:ext cx="8382382" cy="1169551"/>
          </a:xfrm>
          <a:prstGeom prst="rect">
            <a:avLst/>
          </a:prstGeom>
          <a:noFill/>
        </p:spPr>
        <p:txBody>
          <a:bodyPr wrap="square" rtlCol="0">
            <a:spAutoFit/>
          </a:bodyPr>
          <a:lstStyle/>
          <a:p>
            <a:pPr marL="171450" indent="-171450" algn="l">
              <a:buFont typeface="Arial" panose="020B0604020202020204" pitchFamily="34" charset="0"/>
              <a:buChar char="•"/>
            </a:pPr>
            <a:r>
              <a:rPr lang="en-US" sz="2000" u="sng" dirty="0" smtClean="0">
                <a:solidFill>
                  <a:srgbClr val="C00000"/>
                </a:solidFill>
              </a:rPr>
              <a:t>Sign language</a:t>
            </a:r>
            <a:r>
              <a:rPr lang="en-US" sz="2000" dirty="0" smtClean="0"/>
              <a:t> is the primary way for communicating with ordinary people</a:t>
            </a:r>
          </a:p>
          <a:p>
            <a:pPr marL="171450" indent="-171450" algn="l">
              <a:buFont typeface="Arial" panose="020B0604020202020204" pitchFamily="34" charset="0"/>
              <a:buChar char="•"/>
            </a:pPr>
            <a:r>
              <a:rPr lang="en-US" sz="2000" dirty="0" smtClean="0"/>
              <a:t>Not so many people know or understand </a:t>
            </a:r>
            <a:r>
              <a:rPr lang="en-US" sz="2000" u="sng" dirty="0" smtClean="0">
                <a:solidFill>
                  <a:srgbClr val="C00000"/>
                </a:solidFill>
              </a:rPr>
              <a:t>sign language</a:t>
            </a:r>
          </a:p>
        </p:txBody>
      </p:sp>
    </p:spTree>
    <p:extLst>
      <p:ext uri="{BB962C8B-B14F-4D97-AF65-F5344CB8AC3E}">
        <p14:creationId xmlns:p14="http://schemas.microsoft.com/office/powerpoint/2010/main" val="1056790251"/>
      </p:ext>
    </p:extLst>
  </p:cSld>
  <p:clrMapOvr>
    <a:masterClrMapping/>
  </p:clrMapOvr>
  <mc:AlternateContent xmlns:mc="http://schemas.openxmlformats.org/markup-compatibility/2006" xmlns:p14="http://schemas.microsoft.com/office/powerpoint/2010/main">
    <mc:Choice Requires="p14">
      <p:transition spd="slow" p14:dur="2000" advTm="733"/>
    </mc:Choice>
    <mc:Fallback xmlns="">
      <p:transition spd="slow" advTm="73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bldLvl="2"/>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extBox 3"/>
          <p:cNvSpPr txBox="1">
            <a:spLocks noChangeArrowheads="1"/>
          </p:cNvSpPr>
          <p:nvPr/>
        </p:nvSpPr>
        <p:spPr bwMode="auto">
          <a:xfrm>
            <a:off x="307975" y="219655"/>
            <a:ext cx="1867344" cy="400110"/>
          </a:xfrm>
          <a:prstGeom prst="rect">
            <a:avLst/>
          </a:prstGeom>
          <a:noFill/>
          <a:ln w="9525">
            <a:noFill/>
            <a:miter lim="800000"/>
            <a:headEnd/>
            <a:tailEnd/>
          </a:ln>
        </p:spPr>
        <p:txBody>
          <a:bodyPr wrap="square">
            <a:spAutoFit/>
          </a:bodyPr>
          <a:lstStyle/>
          <a:p>
            <a:pPr algn="l"/>
            <a:r>
              <a:rPr lang="en-US" sz="2000" b="1" cap="small" spc="25" dirty="0">
                <a:solidFill>
                  <a:srgbClr val="000000"/>
                </a:solidFill>
                <a:effectLst>
                  <a:outerShdw blurRad="38100" dist="38100" dir="2700000" algn="tl">
                    <a:srgbClr val="000000">
                      <a:alpha val="43137"/>
                    </a:srgbClr>
                  </a:outerShdw>
                </a:effectLst>
                <a:latin typeface="Times New Roman" panose="02020603050405020304" pitchFamily="18" charset="0"/>
                <a:ea typeface="SimSun" panose="02010600030101010101" pitchFamily="2" charset="-122"/>
                <a:cs typeface="Times New Roman" panose="02020603050405020304" pitchFamily="18" charset="0"/>
              </a:rPr>
              <a:t>Introduction</a:t>
            </a:r>
          </a:p>
        </p:txBody>
      </p:sp>
      <p:sp>
        <p:nvSpPr>
          <p:cNvPr id="50" name="object 3"/>
          <p:cNvSpPr/>
          <p:nvPr/>
        </p:nvSpPr>
        <p:spPr>
          <a:xfrm flipH="1">
            <a:off x="2135757" y="12526"/>
            <a:ext cx="68823" cy="814369"/>
          </a:xfrm>
          <a:custGeom>
            <a:avLst/>
            <a:gdLst/>
            <a:ahLst/>
            <a:cxnLst/>
            <a:rect l="l" t="t" r="r" b="b"/>
            <a:pathLst>
              <a:path h="533400">
                <a:moveTo>
                  <a:pt x="0" y="0"/>
                </a:moveTo>
                <a:lnTo>
                  <a:pt x="0" y="533400"/>
                </a:lnTo>
              </a:path>
            </a:pathLst>
          </a:custGeom>
          <a:ln w="28575">
            <a:solidFill>
              <a:srgbClr val="7F7F7F"/>
            </a:solidFill>
          </a:ln>
        </p:spPr>
        <p:txBody>
          <a:bodyPr wrap="square" lIns="0" tIns="0" rIns="0" bIns="0" rtlCol="0">
            <a:noAutofit/>
          </a:bodyPr>
          <a:lstStyle/>
          <a:p>
            <a:endParaRPr>
              <a:solidFill>
                <a:srgbClr val="595959"/>
              </a:solidFill>
            </a:endParaRPr>
          </a:p>
        </p:txBody>
      </p:sp>
      <p:sp>
        <p:nvSpPr>
          <p:cNvPr id="3" name="Slide Number Placeholder 2"/>
          <p:cNvSpPr>
            <a:spLocks noGrp="1"/>
          </p:cNvSpPr>
          <p:nvPr>
            <p:ph type="sldNum" sz="quarter" idx="10"/>
          </p:nvPr>
        </p:nvSpPr>
        <p:spPr/>
        <p:txBody>
          <a:bodyPr/>
          <a:lstStyle/>
          <a:p>
            <a:fld id="{569F3626-3701-49B0-836D-8CB2992CE193}" type="slidenum">
              <a:rPr lang="en-US" smtClean="0"/>
              <a:pPr/>
              <a:t>5</a:t>
            </a:fld>
            <a:endParaRPr lang="en-US"/>
          </a:p>
        </p:txBody>
      </p:sp>
      <p:sp>
        <p:nvSpPr>
          <p:cNvPr id="4" name="TextBox 3"/>
          <p:cNvSpPr txBox="1"/>
          <p:nvPr/>
        </p:nvSpPr>
        <p:spPr>
          <a:xfrm>
            <a:off x="2217106" y="7937"/>
            <a:ext cx="2464072" cy="841256"/>
          </a:xfrm>
          <a:prstGeom prst="rect">
            <a:avLst/>
          </a:prstGeom>
          <a:noFill/>
        </p:spPr>
        <p:txBody>
          <a:bodyPr wrap="none" rtlCol="0">
            <a:spAutoFit/>
          </a:bodyPr>
          <a:lstStyle/>
          <a:p>
            <a:pPr marL="171450" indent="-171450" algn="l">
              <a:spcBef>
                <a:spcPts val="400"/>
              </a:spcBef>
              <a:buFont typeface="Arial" panose="020B0604020202020204" pitchFamily="34" charset="0"/>
              <a:buChar char="•"/>
            </a:pPr>
            <a:r>
              <a:rPr lang="en-US" sz="1400" dirty="0"/>
              <a:t>Problem definition</a:t>
            </a:r>
          </a:p>
          <a:p>
            <a:pPr marL="171450" indent="-171450" algn="l">
              <a:spcBef>
                <a:spcPts val="400"/>
              </a:spcBef>
              <a:buFont typeface="Arial" panose="020B0604020202020204" pitchFamily="34" charset="0"/>
              <a:buChar char="•"/>
            </a:pPr>
            <a:r>
              <a:rPr lang="en-US" sz="1400" dirty="0">
                <a:solidFill>
                  <a:srgbClr val="000000"/>
                </a:solidFill>
                <a:effectLst>
                  <a:outerShdw blurRad="38100" dist="38100" dir="2700000" algn="tl">
                    <a:srgbClr val="000000">
                      <a:alpha val="43137"/>
                    </a:srgbClr>
                  </a:outerShdw>
                </a:effectLst>
              </a:rPr>
              <a:t>Vietnamese sign language</a:t>
            </a:r>
          </a:p>
          <a:p>
            <a:pPr marL="171450" indent="-171450" algn="l">
              <a:spcBef>
                <a:spcPts val="400"/>
              </a:spcBef>
              <a:buFont typeface="Arial" panose="020B0604020202020204" pitchFamily="34" charset="0"/>
              <a:buChar char="•"/>
            </a:pPr>
            <a:r>
              <a:rPr lang="en-US" sz="1400" dirty="0"/>
              <a:t>Project proposal</a:t>
            </a:r>
          </a:p>
        </p:txBody>
      </p:sp>
      <p:sp>
        <p:nvSpPr>
          <p:cNvPr id="10" name="TextBox 9"/>
          <p:cNvSpPr txBox="1"/>
          <p:nvPr/>
        </p:nvSpPr>
        <p:spPr>
          <a:xfrm>
            <a:off x="775378" y="1464237"/>
            <a:ext cx="7466748" cy="3016210"/>
          </a:xfrm>
          <a:prstGeom prst="rect">
            <a:avLst/>
          </a:prstGeom>
          <a:noFill/>
        </p:spPr>
        <p:txBody>
          <a:bodyPr wrap="square" rtlCol="0">
            <a:spAutoFit/>
          </a:bodyPr>
          <a:lstStyle/>
          <a:p>
            <a:pPr marL="342900" indent="-342900" algn="l">
              <a:buFont typeface="Wingdings" panose="05000000000000000000" pitchFamily="2" charset="2"/>
              <a:buChar char="§"/>
            </a:pPr>
            <a:r>
              <a:rPr lang="en-US" sz="2000" dirty="0" smtClean="0">
                <a:solidFill>
                  <a:schemeClr val="tx1">
                    <a:lumMod val="50000"/>
                  </a:schemeClr>
                </a:solidFill>
                <a:effectLst>
                  <a:outerShdw blurRad="38100" dist="38100" dir="2700000" algn="tl">
                    <a:srgbClr val="000000">
                      <a:alpha val="43137"/>
                    </a:srgbClr>
                  </a:outerShdw>
                </a:effectLst>
              </a:rPr>
              <a:t>Static hand-gesture:</a:t>
            </a:r>
          </a:p>
          <a:p>
            <a:pPr marL="628650" lvl="1" indent="-171450" algn="l">
              <a:buFont typeface="Arial" panose="020B0604020202020204" pitchFamily="34" charset="0"/>
              <a:buChar char="•"/>
            </a:pPr>
            <a:r>
              <a:rPr lang="en-US" sz="2000" dirty="0"/>
              <a:t>Static hand posture</a:t>
            </a:r>
          </a:p>
          <a:p>
            <a:pPr marL="628650" lvl="1" indent="-171450" algn="l">
              <a:buFont typeface="Arial" panose="020B0604020202020204" pitchFamily="34" charset="0"/>
              <a:buChar char="•"/>
            </a:pPr>
            <a:r>
              <a:rPr lang="en-US" sz="2000" dirty="0"/>
              <a:t>Mainly describes </a:t>
            </a:r>
            <a:r>
              <a:rPr lang="en-US" sz="2000" dirty="0" smtClean="0"/>
              <a:t>letters </a:t>
            </a:r>
            <a:r>
              <a:rPr lang="en-US" sz="2000" dirty="0"/>
              <a:t>in </a:t>
            </a:r>
            <a:r>
              <a:rPr lang="en-US" sz="2000" u="sng" dirty="0" smtClean="0">
                <a:solidFill>
                  <a:srgbClr val="C00000"/>
                </a:solidFill>
              </a:rPr>
              <a:t>the alphabet</a:t>
            </a:r>
            <a:endParaRPr lang="en-US" sz="2000" u="sng" dirty="0" smtClean="0">
              <a:solidFill>
                <a:srgbClr val="C00000"/>
              </a:solidFill>
              <a:effectLst>
                <a:outerShdw blurRad="38100" dist="38100" dir="2700000" algn="tl">
                  <a:srgbClr val="000000">
                    <a:alpha val="43137"/>
                  </a:srgbClr>
                </a:outerShdw>
              </a:effectLst>
            </a:endParaRPr>
          </a:p>
          <a:p>
            <a:pPr marL="342900" indent="-342900" algn="l">
              <a:buFont typeface="Wingdings" panose="05000000000000000000" pitchFamily="2" charset="2"/>
              <a:buChar char="§"/>
            </a:pPr>
            <a:r>
              <a:rPr lang="en-US" sz="2000" dirty="0" smtClean="0">
                <a:solidFill>
                  <a:schemeClr val="tx1">
                    <a:lumMod val="50000"/>
                  </a:schemeClr>
                </a:solidFill>
                <a:effectLst>
                  <a:outerShdw blurRad="38100" dist="38100" dir="2700000" algn="tl">
                    <a:srgbClr val="000000">
                      <a:alpha val="43137"/>
                    </a:srgbClr>
                  </a:outerShdw>
                </a:effectLst>
              </a:rPr>
              <a:t>Dynamic hand-gesture:</a:t>
            </a:r>
          </a:p>
          <a:p>
            <a:pPr marL="628650" lvl="1" indent="-171450" algn="l">
              <a:buFont typeface="Arial" panose="020B0604020202020204" pitchFamily="34" charset="0"/>
              <a:buChar char="•"/>
            </a:pPr>
            <a:r>
              <a:rPr lang="en-US" sz="2000" dirty="0" smtClean="0"/>
              <a:t>A </a:t>
            </a:r>
            <a:r>
              <a:rPr lang="en-US" sz="2000" dirty="0"/>
              <a:t>combination of static hand-gesture </a:t>
            </a:r>
            <a:r>
              <a:rPr lang="en-US" sz="2000" dirty="0" smtClean="0"/>
              <a:t>&amp; movement</a:t>
            </a:r>
            <a:endParaRPr lang="en-US" sz="2000" dirty="0"/>
          </a:p>
          <a:p>
            <a:pPr marL="628650" lvl="1" indent="-171450" algn="l">
              <a:buFont typeface="Arial" panose="020B0604020202020204" pitchFamily="34" charset="0"/>
              <a:buChar char="•"/>
            </a:pPr>
            <a:r>
              <a:rPr lang="en-US" sz="2000" dirty="0"/>
              <a:t>Describes some letters in </a:t>
            </a:r>
            <a:r>
              <a:rPr lang="en-US" sz="2000" u="sng" dirty="0">
                <a:solidFill>
                  <a:srgbClr val="C00000"/>
                </a:solidFill>
              </a:rPr>
              <a:t>the alphabet</a:t>
            </a:r>
            <a:r>
              <a:rPr lang="en-US" sz="2000" dirty="0"/>
              <a:t>, a word or even a </a:t>
            </a:r>
            <a:r>
              <a:rPr lang="en-US" sz="2000" dirty="0" smtClean="0"/>
              <a:t>phrase</a:t>
            </a:r>
            <a:endParaRPr lang="en-US" sz="2000" dirty="0" smtClean="0">
              <a:solidFill>
                <a:schemeClr val="tx1">
                  <a:lumMod val="50000"/>
                </a:schemeClr>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4139032019"/>
      </p:ext>
    </p:extLst>
  </p:cSld>
  <p:clrMapOvr>
    <a:masterClrMapping/>
  </p:clrMapOvr>
  <mc:AlternateContent xmlns:mc="http://schemas.openxmlformats.org/markup-compatibility/2006" xmlns:p14="http://schemas.microsoft.com/office/powerpoint/2010/main">
    <mc:Choice Requires="p14">
      <p:transition spd="slow" p14:dur="2000" advTm="733"/>
    </mc:Choice>
    <mc:Fallback xmlns="">
      <p:transition spd="slow" advTm="73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xEl>
                                              <p:pRg st="3" end="3"/>
                                            </p:txEl>
                                          </p:spTgt>
                                        </p:tgtEl>
                                        <p:attrNameLst>
                                          <p:attrName>style.visibility</p:attrName>
                                        </p:attrNameLst>
                                      </p:cBhvr>
                                      <p:to>
                                        <p:strVal val="visible"/>
                                      </p:to>
                                    </p:set>
                                    <p:animEffect transition="in" filter="fade">
                                      <p:cBhvr>
                                        <p:cTn id="7" dur="500"/>
                                        <p:tgtEl>
                                          <p:spTgt spid="10">
                                            <p:txEl>
                                              <p:pRg st="3" end="3"/>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0">
                                            <p:txEl>
                                              <p:pRg st="0" end="0"/>
                                            </p:txEl>
                                          </p:spTgt>
                                        </p:tgtEl>
                                        <p:attrNameLst>
                                          <p:attrName>style.visibility</p:attrName>
                                        </p:attrNameLst>
                                      </p:cBhvr>
                                      <p:to>
                                        <p:strVal val="visible"/>
                                      </p:to>
                                    </p:set>
                                    <p:animEffect transition="in" filter="fade">
                                      <p:cBhvr>
                                        <p:cTn id="10" dur="500"/>
                                        <p:tgtEl>
                                          <p:spTgt spid="10">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0">
                                            <p:txEl>
                                              <p:pRg st="1" end="1"/>
                                            </p:txEl>
                                          </p:spTgt>
                                        </p:tgtEl>
                                        <p:attrNameLst>
                                          <p:attrName>style.visibility</p:attrName>
                                        </p:attrNameLst>
                                      </p:cBhvr>
                                      <p:to>
                                        <p:strVal val="visible"/>
                                      </p:to>
                                    </p:set>
                                    <p:animEffect transition="in" filter="fade">
                                      <p:cBhvr>
                                        <p:cTn id="15" dur="500"/>
                                        <p:tgtEl>
                                          <p:spTgt spid="10">
                                            <p:txEl>
                                              <p:pRg st="1" end="1"/>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10">
                                            <p:txEl>
                                              <p:pRg st="2" end="2"/>
                                            </p:txEl>
                                          </p:spTgt>
                                        </p:tgtEl>
                                        <p:attrNameLst>
                                          <p:attrName>style.visibility</p:attrName>
                                        </p:attrNameLst>
                                      </p:cBhvr>
                                      <p:to>
                                        <p:strVal val="visible"/>
                                      </p:to>
                                    </p:set>
                                    <p:animEffect transition="in" filter="fade">
                                      <p:cBhvr>
                                        <p:cTn id="18" dur="500"/>
                                        <p:tgtEl>
                                          <p:spTgt spid="10">
                                            <p:txEl>
                                              <p:pRg st="2" end="2"/>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0">
                                            <p:txEl>
                                              <p:pRg st="4" end="4"/>
                                            </p:txEl>
                                          </p:spTgt>
                                        </p:tgtEl>
                                        <p:attrNameLst>
                                          <p:attrName>style.visibility</p:attrName>
                                        </p:attrNameLst>
                                      </p:cBhvr>
                                      <p:to>
                                        <p:strVal val="visible"/>
                                      </p:to>
                                    </p:set>
                                    <p:animEffect transition="in" filter="fade">
                                      <p:cBhvr>
                                        <p:cTn id="23" dur="500"/>
                                        <p:tgtEl>
                                          <p:spTgt spid="10">
                                            <p:txEl>
                                              <p:pRg st="4" end="4"/>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10">
                                            <p:txEl>
                                              <p:pRg st="5" end="5"/>
                                            </p:txEl>
                                          </p:spTgt>
                                        </p:tgtEl>
                                        <p:attrNameLst>
                                          <p:attrName>style.visibility</p:attrName>
                                        </p:attrNameLst>
                                      </p:cBhvr>
                                      <p:to>
                                        <p:strVal val="visible"/>
                                      </p:to>
                                    </p:set>
                                    <p:animEffect transition="in" filter="fade">
                                      <p:cBhvr>
                                        <p:cTn id="26" dur="500"/>
                                        <p:tgtEl>
                                          <p:spTgt spid="10">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extBox 3"/>
          <p:cNvSpPr txBox="1">
            <a:spLocks noChangeArrowheads="1"/>
          </p:cNvSpPr>
          <p:nvPr/>
        </p:nvSpPr>
        <p:spPr bwMode="auto">
          <a:xfrm>
            <a:off x="307975" y="219655"/>
            <a:ext cx="1867344" cy="400110"/>
          </a:xfrm>
          <a:prstGeom prst="rect">
            <a:avLst/>
          </a:prstGeom>
          <a:noFill/>
          <a:ln w="9525">
            <a:noFill/>
            <a:miter lim="800000"/>
            <a:headEnd/>
            <a:tailEnd/>
          </a:ln>
        </p:spPr>
        <p:txBody>
          <a:bodyPr wrap="square">
            <a:spAutoFit/>
          </a:bodyPr>
          <a:lstStyle/>
          <a:p>
            <a:pPr algn="l"/>
            <a:r>
              <a:rPr lang="en-US" sz="2000" b="1" cap="small" spc="25" dirty="0">
                <a:solidFill>
                  <a:srgbClr val="000000"/>
                </a:solidFill>
                <a:effectLst>
                  <a:outerShdw blurRad="38100" dist="38100" dir="2700000" algn="tl">
                    <a:srgbClr val="000000">
                      <a:alpha val="43137"/>
                    </a:srgbClr>
                  </a:outerShdw>
                </a:effectLst>
                <a:latin typeface="Times New Roman" panose="02020603050405020304" pitchFamily="18" charset="0"/>
                <a:ea typeface="SimSun" panose="02010600030101010101" pitchFamily="2" charset="-122"/>
                <a:cs typeface="Times New Roman" panose="02020603050405020304" pitchFamily="18" charset="0"/>
              </a:rPr>
              <a:t>Introduction</a:t>
            </a:r>
          </a:p>
        </p:txBody>
      </p:sp>
      <p:sp>
        <p:nvSpPr>
          <p:cNvPr id="50" name="object 3"/>
          <p:cNvSpPr/>
          <p:nvPr/>
        </p:nvSpPr>
        <p:spPr>
          <a:xfrm flipH="1">
            <a:off x="2135757" y="12526"/>
            <a:ext cx="68823" cy="814369"/>
          </a:xfrm>
          <a:custGeom>
            <a:avLst/>
            <a:gdLst/>
            <a:ahLst/>
            <a:cxnLst/>
            <a:rect l="l" t="t" r="r" b="b"/>
            <a:pathLst>
              <a:path h="533400">
                <a:moveTo>
                  <a:pt x="0" y="0"/>
                </a:moveTo>
                <a:lnTo>
                  <a:pt x="0" y="533400"/>
                </a:lnTo>
              </a:path>
            </a:pathLst>
          </a:custGeom>
          <a:ln w="28575">
            <a:solidFill>
              <a:srgbClr val="7F7F7F"/>
            </a:solidFill>
          </a:ln>
        </p:spPr>
        <p:txBody>
          <a:bodyPr wrap="square" lIns="0" tIns="0" rIns="0" bIns="0" rtlCol="0">
            <a:noAutofit/>
          </a:bodyPr>
          <a:lstStyle/>
          <a:p>
            <a:endParaRPr>
              <a:solidFill>
                <a:srgbClr val="595959"/>
              </a:solidFill>
            </a:endParaRPr>
          </a:p>
        </p:txBody>
      </p:sp>
      <p:sp>
        <p:nvSpPr>
          <p:cNvPr id="3" name="Slide Number Placeholder 2"/>
          <p:cNvSpPr>
            <a:spLocks noGrp="1"/>
          </p:cNvSpPr>
          <p:nvPr>
            <p:ph type="sldNum" sz="quarter" idx="10"/>
          </p:nvPr>
        </p:nvSpPr>
        <p:spPr/>
        <p:txBody>
          <a:bodyPr/>
          <a:lstStyle/>
          <a:p>
            <a:fld id="{569F3626-3701-49B0-836D-8CB2992CE193}" type="slidenum">
              <a:rPr lang="en-US" smtClean="0"/>
              <a:pPr/>
              <a:t>6</a:t>
            </a:fld>
            <a:endParaRPr lang="en-US"/>
          </a:p>
        </p:txBody>
      </p:sp>
      <p:sp>
        <p:nvSpPr>
          <p:cNvPr id="4" name="TextBox 3"/>
          <p:cNvSpPr txBox="1"/>
          <p:nvPr/>
        </p:nvSpPr>
        <p:spPr>
          <a:xfrm>
            <a:off x="2217106" y="7937"/>
            <a:ext cx="2464072" cy="841256"/>
          </a:xfrm>
          <a:prstGeom prst="rect">
            <a:avLst/>
          </a:prstGeom>
          <a:noFill/>
        </p:spPr>
        <p:txBody>
          <a:bodyPr wrap="none" rtlCol="0">
            <a:spAutoFit/>
          </a:bodyPr>
          <a:lstStyle/>
          <a:p>
            <a:pPr marL="171450" indent="-171450" algn="l">
              <a:spcBef>
                <a:spcPts val="400"/>
              </a:spcBef>
              <a:buFont typeface="Arial" panose="020B0604020202020204" pitchFamily="34" charset="0"/>
              <a:buChar char="•"/>
            </a:pPr>
            <a:r>
              <a:rPr lang="en-US" sz="1400" dirty="0"/>
              <a:t>Problem definition</a:t>
            </a:r>
          </a:p>
          <a:p>
            <a:pPr marL="171450" indent="-171450" algn="l">
              <a:spcBef>
                <a:spcPts val="400"/>
              </a:spcBef>
              <a:buFont typeface="Arial" panose="020B0604020202020204" pitchFamily="34" charset="0"/>
              <a:buChar char="•"/>
            </a:pPr>
            <a:r>
              <a:rPr lang="en-US" sz="1400" dirty="0">
                <a:solidFill>
                  <a:srgbClr val="000000"/>
                </a:solidFill>
                <a:effectLst>
                  <a:outerShdw blurRad="38100" dist="38100" dir="2700000" algn="tl">
                    <a:srgbClr val="000000">
                      <a:alpha val="43137"/>
                    </a:srgbClr>
                  </a:outerShdw>
                </a:effectLst>
              </a:rPr>
              <a:t>Vietnamese sign language</a:t>
            </a:r>
          </a:p>
          <a:p>
            <a:pPr marL="171450" indent="-171450" algn="l">
              <a:spcBef>
                <a:spcPts val="400"/>
              </a:spcBef>
              <a:buFont typeface="Arial" panose="020B0604020202020204" pitchFamily="34" charset="0"/>
              <a:buChar char="•"/>
            </a:pPr>
            <a:r>
              <a:rPr lang="en-US" sz="1400" dirty="0"/>
              <a:t>Project proposal</a:t>
            </a:r>
          </a:p>
        </p:txBody>
      </p:sp>
      <p:pic>
        <p:nvPicPr>
          <p:cNvPr id="2" name="Picture 1"/>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1625552" y="2019027"/>
            <a:ext cx="6111252" cy="4365180"/>
          </a:xfrm>
          <a:prstGeom prst="rect">
            <a:avLst/>
          </a:prstGeom>
        </p:spPr>
      </p:pic>
      <p:sp>
        <p:nvSpPr>
          <p:cNvPr id="5" name="Rectangle 4"/>
          <p:cNvSpPr/>
          <p:nvPr/>
        </p:nvSpPr>
        <p:spPr bwMode="auto">
          <a:xfrm>
            <a:off x="4317201" y="2960623"/>
            <a:ext cx="764085" cy="751560"/>
          </a:xfrm>
          <a:prstGeom prst="rect">
            <a:avLst/>
          </a:prstGeom>
          <a:solidFill>
            <a:srgbClr val="C2E0FF">
              <a:alpha val="58039"/>
            </a:srgb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200" b="0" i="0" u="none" strike="noStrike" cap="none" normalizeH="0" baseline="0" smtClean="0">
              <a:ln>
                <a:noFill/>
              </a:ln>
              <a:solidFill>
                <a:schemeClr val="tx1"/>
              </a:solidFill>
              <a:effectLst/>
              <a:latin typeface="Arial" charset="0"/>
            </a:endParaRPr>
          </a:p>
        </p:txBody>
      </p:sp>
      <p:sp>
        <p:nvSpPr>
          <p:cNvPr id="9" name="Rectangle 8"/>
          <p:cNvSpPr/>
          <p:nvPr/>
        </p:nvSpPr>
        <p:spPr bwMode="auto">
          <a:xfrm>
            <a:off x="2566930" y="5578564"/>
            <a:ext cx="764085" cy="751560"/>
          </a:xfrm>
          <a:prstGeom prst="rect">
            <a:avLst/>
          </a:prstGeom>
          <a:solidFill>
            <a:srgbClr val="C2E0FF">
              <a:alpha val="58039"/>
            </a:srgb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200" b="0" i="0" u="none" strike="noStrike" cap="none" normalizeH="0" baseline="0" smtClean="0">
              <a:ln>
                <a:noFill/>
              </a:ln>
              <a:solidFill>
                <a:schemeClr val="tx1"/>
              </a:solidFill>
              <a:effectLst/>
              <a:latin typeface="Arial" charset="0"/>
            </a:endParaRPr>
          </a:p>
        </p:txBody>
      </p:sp>
      <p:sp>
        <p:nvSpPr>
          <p:cNvPr id="6" name="Rectangle 5"/>
          <p:cNvSpPr/>
          <p:nvPr/>
        </p:nvSpPr>
        <p:spPr>
          <a:xfrm>
            <a:off x="625933" y="1003223"/>
            <a:ext cx="5950231" cy="861774"/>
          </a:xfrm>
          <a:prstGeom prst="rect">
            <a:avLst/>
          </a:prstGeom>
        </p:spPr>
        <p:txBody>
          <a:bodyPr wrap="square">
            <a:spAutoFit/>
          </a:bodyPr>
          <a:lstStyle/>
          <a:p>
            <a:pPr marL="342900" indent="-342900" algn="l">
              <a:buFont typeface="Wingdings" panose="05000000000000000000" pitchFamily="2" charset="2"/>
              <a:buChar char="§"/>
            </a:pPr>
            <a:r>
              <a:rPr lang="en-US" sz="2000" dirty="0" smtClean="0">
                <a:solidFill>
                  <a:schemeClr val="tx1">
                    <a:lumMod val="50000"/>
                  </a:schemeClr>
                </a:solidFill>
                <a:effectLst>
                  <a:outerShdw blurRad="38100" dist="38100" dir="2700000" algn="tl">
                    <a:srgbClr val="000000">
                      <a:alpha val="43137"/>
                    </a:srgbClr>
                  </a:outerShdw>
                </a:effectLst>
              </a:rPr>
              <a:t>23 based letters in Vietnamese writing system</a:t>
            </a:r>
          </a:p>
          <a:p>
            <a:pPr marL="342900" indent="-342900" algn="l">
              <a:buFont typeface="Wingdings" panose="05000000000000000000" pitchFamily="2" charset="2"/>
              <a:buChar char="§"/>
            </a:pPr>
            <a:r>
              <a:rPr lang="en-US" sz="2000" dirty="0">
                <a:solidFill>
                  <a:schemeClr val="tx1">
                    <a:lumMod val="50000"/>
                  </a:schemeClr>
                </a:solidFill>
                <a:effectLst>
                  <a:outerShdw blurRad="38100" dist="38100" dir="2700000" algn="tl">
                    <a:srgbClr val="000000">
                      <a:alpha val="43137"/>
                    </a:srgbClr>
                  </a:outerShdw>
                </a:effectLst>
              </a:rPr>
              <a:t>4 foreign loan </a:t>
            </a:r>
            <a:r>
              <a:rPr lang="en-US" sz="2000" dirty="0" smtClean="0">
                <a:solidFill>
                  <a:schemeClr val="tx1">
                    <a:lumMod val="50000"/>
                  </a:schemeClr>
                </a:solidFill>
                <a:effectLst>
                  <a:outerShdw blurRad="38100" dist="38100" dir="2700000" algn="tl">
                    <a:srgbClr val="000000">
                      <a:alpha val="43137"/>
                    </a:srgbClr>
                  </a:outerShdw>
                </a:effectLst>
              </a:rPr>
              <a:t>letters</a:t>
            </a:r>
            <a:r>
              <a:rPr lang="en-US" sz="2000" dirty="0">
                <a:solidFill>
                  <a:schemeClr val="tx1">
                    <a:lumMod val="50000"/>
                  </a:schemeClr>
                </a:solidFill>
                <a:effectLst>
                  <a:outerShdw blurRad="38100" dist="38100" dir="2700000" algn="tl">
                    <a:srgbClr val="000000">
                      <a:alpha val="43137"/>
                    </a:srgbClr>
                  </a:outerShdw>
                </a:effectLst>
              </a:rPr>
              <a:t>:  F, J, W </a:t>
            </a:r>
            <a:r>
              <a:rPr lang="en-US" sz="2000" dirty="0" smtClean="0">
                <a:solidFill>
                  <a:schemeClr val="tx1">
                    <a:lumMod val="50000"/>
                  </a:schemeClr>
                </a:solidFill>
                <a:effectLst>
                  <a:outerShdw blurRad="38100" dist="38100" dir="2700000" algn="tl">
                    <a:srgbClr val="000000">
                      <a:alpha val="43137"/>
                    </a:srgbClr>
                  </a:outerShdw>
                </a:effectLst>
              </a:rPr>
              <a:t>and </a:t>
            </a:r>
            <a:r>
              <a:rPr lang="en-US" sz="2000" dirty="0">
                <a:solidFill>
                  <a:schemeClr val="tx1">
                    <a:lumMod val="50000"/>
                  </a:schemeClr>
                </a:solidFill>
                <a:effectLst>
                  <a:outerShdw blurRad="38100" dist="38100" dir="2700000" algn="tl">
                    <a:srgbClr val="000000">
                      <a:alpha val="43137"/>
                    </a:srgbClr>
                  </a:outerShdw>
                </a:effectLst>
              </a:rPr>
              <a:t>Z</a:t>
            </a:r>
          </a:p>
        </p:txBody>
      </p:sp>
    </p:spTree>
    <p:extLst>
      <p:ext uri="{BB962C8B-B14F-4D97-AF65-F5344CB8AC3E}">
        <p14:creationId xmlns:p14="http://schemas.microsoft.com/office/powerpoint/2010/main" val="3712935962"/>
      </p:ext>
    </p:extLst>
  </p:cSld>
  <p:clrMapOvr>
    <a:masterClrMapping/>
  </p:clrMapOvr>
  <mc:AlternateContent xmlns:mc="http://schemas.openxmlformats.org/markup-compatibility/2006" xmlns:p14="http://schemas.microsoft.com/office/powerpoint/2010/main">
    <mc:Choice Requires="p14">
      <p:transition spd="slow" p14:dur="2000" advTm="733"/>
    </mc:Choice>
    <mc:Fallback xmlns="">
      <p:transition spd="slow" advTm="73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animBg="1"/>
      <p:bldP spid="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4203700" y="1869379"/>
            <a:ext cx="3952875" cy="4581525"/>
          </a:xfrm>
          <a:prstGeom prst="rect">
            <a:avLst/>
          </a:prstGeom>
        </p:spPr>
      </p:pic>
      <p:sp>
        <p:nvSpPr>
          <p:cNvPr id="46" name="TextBox 3"/>
          <p:cNvSpPr txBox="1">
            <a:spLocks noChangeArrowheads="1"/>
          </p:cNvSpPr>
          <p:nvPr/>
        </p:nvSpPr>
        <p:spPr bwMode="auto">
          <a:xfrm>
            <a:off x="307975" y="219655"/>
            <a:ext cx="1867344" cy="400110"/>
          </a:xfrm>
          <a:prstGeom prst="rect">
            <a:avLst/>
          </a:prstGeom>
          <a:noFill/>
          <a:ln w="9525">
            <a:noFill/>
            <a:miter lim="800000"/>
            <a:headEnd/>
            <a:tailEnd/>
          </a:ln>
        </p:spPr>
        <p:txBody>
          <a:bodyPr wrap="square">
            <a:spAutoFit/>
          </a:bodyPr>
          <a:lstStyle/>
          <a:p>
            <a:pPr algn="l"/>
            <a:r>
              <a:rPr lang="en-US" sz="2000" b="1" cap="small" spc="25" dirty="0">
                <a:solidFill>
                  <a:srgbClr val="000000"/>
                </a:solidFill>
                <a:effectLst>
                  <a:outerShdw blurRad="38100" dist="38100" dir="2700000" algn="tl">
                    <a:srgbClr val="000000">
                      <a:alpha val="43137"/>
                    </a:srgbClr>
                  </a:outerShdw>
                </a:effectLst>
                <a:latin typeface="Times New Roman" panose="02020603050405020304" pitchFamily="18" charset="0"/>
                <a:ea typeface="SimSun" panose="02010600030101010101" pitchFamily="2" charset="-122"/>
                <a:cs typeface="Times New Roman" panose="02020603050405020304" pitchFamily="18" charset="0"/>
              </a:rPr>
              <a:t>Introduction</a:t>
            </a:r>
          </a:p>
        </p:txBody>
      </p:sp>
      <p:sp>
        <p:nvSpPr>
          <p:cNvPr id="50" name="object 3"/>
          <p:cNvSpPr/>
          <p:nvPr/>
        </p:nvSpPr>
        <p:spPr>
          <a:xfrm flipH="1">
            <a:off x="2135757" y="12526"/>
            <a:ext cx="68823" cy="814369"/>
          </a:xfrm>
          <a:custGeom>
            <a:avLst/>
            <a:gdLst/>
            <a:ahLst/>
            <a:cxnLst/>
            <a:rect l="l" t="t" r="r" b="b"/>
            <a:pathLst>
              <a:path h="533400">
                <a:moveTo>
                  <a:pt x="0" y="0"/>
                </a:moveTo>
                <a:lnTo>
                  <a:pt x="0" y="533400"/>
                </a:lnTo>
              </a:path>
            </a:pathLst>
          </a:custGeom>
          <a:ln w="28575">
            <a:solidFill>
              <a:srgbClr val="7F7F7F"/>
            </a:solidFill>
          </a:ln>
        </p:spPr>
        <p:txBody>
          <a:bodyPr wrap="square" lIns="0" tIns="0" rIns="0" bIns="0" rtlCol="0">
            <a:noAutofit/>
          </a:bodyPr>
          <a:lstStyle/>
          <a:p>
            <a:endParaRPr>
              <a:solidFill>
                <a:srgbClr val="595959"/>
              </a:solidFill>
            </a:endParaRPr>
          </a:p>
        </p:txBody>
      </p:sp>
      <p:sp>
        <p:nvSpPr>
          <p:cNvPr id="3" name="Slide Number Placeholder 2"/>
          <p:cNvSpPr>
            <a:spLocks noGrp="1"/>
          </p:cNvSpPr>
          <p:nvPr>
            <p:ph type="sldNum" sz="quarter" idx="10"/>
          </p:nvPr>
        </p:nvSpPr>
        <p:spPr/>
        <p:txBody>
          <a:bodyPr/>
          <a:lstStyle/>
          <a:p>
            <a:fld id="{569F3626-3701-49B0-836D-8CB2992CE193}" type="slidenum">
              <a:rPr lang="en-US" smtClean="0"/>
              <a:pPr/>
              <a:t>7</a:t>
            </a:fld>
            <a:endParaRPr lang="en-US"/>
          </a:p>
        </p:txBody>
      </p:sp>
      <p:sp>
        <p:nvSpPr>
          <p:cNvPr id="4" name="TextBox 3"/>
          <p:cNvSpPr txBox="1"/>
          <p:nvPr/>
        </p:nvSpPr>
        <p:spPr>
          <a:xfrm>
            <a:off x="2217106" y="7937"/>
            <a:ext cx="2464072" cy="841256"/>
          </a:xfrm>
          <a:prstGeom prst="rect">
            <a:avLst/>
          </a:prstGeom>
          <a:noFill/>
        </p:spPr>
        <p:txBody>
          <a:bodyPr wrap="none" rtlCol="0">
            <a:spAutoFit/>
          </a:bodyPr>
          <a:lstStyle/>
          <a:p>
            <a:pPr marL="171450" indent="-171450" algn="l">
              <a:spcBef>
                <a:spcPts val="400"/>
              </a:spcBef>
              <a:buFont typeface="Arial" panose="020B0604020202020204" pitchFamily="34" charset="0"/>
              <a:buChar char="•"/>
            </a:pPr>
            <a:r>
              <a:rPr lang="en-US" sz="1400" dirty="0"/>
              <a:t>Problem definition</a:t>
            </a:r>
          </a:p>
          <a:p>
            <a:pPr marL="171450" indent="-171450" algn="l">
              <a:spcBef>
                <a:spcPts val="400"/>
              </a:spcBef>
              <a:buFont typeface="Arial" panose="020B0604020202020204" pitchFamily="34" charset="0"/>
              <a:buChar char="•"/>
            </a:pPr>
            <a:r>
              <a:rPr lang="en-US" sz="1400" dirty="0" smtClean="0">
                <a:solidFill>
                  <a:schemeClr val="tx1">
                    <a:lumMod val="50000"/>
                  </a:schemeClr>
                </a:solidFill>
                <a:effectLst>
                  <a:outerShdw blurRad="38100" dist="38100" dir="2700000" algn="tl">
                    <a:srgbClr val="000000">
                      <a:alpha val="43137"/>
                    </a:srgbClr>
                  </a:outerShdw>
                </a:effectLst>
              </a:rPr>
              <a:t>Vietnamese sign language</a:t>
            </a:r>
          </a:p>
          <a:p>
            <a:pPr marL="171450" indent="-171450" algn="l">
              <a:spcBef>
                <a:spcPts val="400"/>
              </a:spcBef>
              <a:buFont typeface="Arial" panose="020B0604020202020204" pitchFamily="34" charset="0"/>
              <a:buChar char="•"/>
            </a:pPr>
            <a:r>
              <a:rPr lang="en-US" sz="1400" dirty="0"/>
              <a:t>Project proposal</a:t>
            </a:r>
          </a:p>
        </p:txBody>
      </p:sp>
      <p:pic>
        <p:nvPicPr>
          <p:cNvPr id="2" name="Picture 1"/>
          <p:cNvPicPr>
            <a:picLocks noChangeAspect="1"/>
          </p:cNvPicPr>
          <p:nvPr/>
        </p:nvPicPr>
        <p:blipFill rotWithShape="1">
          <a:blip r:embed="rId4"/>
          <a:srcRect r="57229"/>
          <a:stretch/>
        </p:blipFill>
        <p:spPr>
          <a:xfrm>
            <a:off x="1241647" y="1864997"/>
            <a:ext cx="2962053" cy="4585907"/>
          </a:xfrm>
          <a:prstGeom prst="rect">
            <a:avLst/>
          </a:prstGeom>
        </p:spPr>
      </p:pic>
      <p:sp>
        <p:nvSpPr>
          <p:cNvPr id="10" name="Rectangle 9"/>
          <p:cNvSpPr/>
          <p:nvPr/>
        </p:nvSpPr>
        <p:spPr bwMode="auto">
          <a:xfrm>
            <a:off x="2430086" y="2144922"/>
            <a:ext cx="823803" cy="593947"/>
          </a:xfrm>
          <a:prstGeom prst="rect">
            <a:avLst/>
          </a:prstGeom>
          <a:solidFill>
            <a:srgbClr val="C2E0FF">
              <a:alpha val="29020"/>
            </a:srgb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200" b="0" i="0" u="none" strike="noStrike" cap="none" normalizeH="0" baseline="0" smtClean="0">
              <a:ln>
                <a:noFill/>
              </a:ln>
              <a:solidFill>
                <a:schemeClr val="tx1"/>
              </a:solidFill>
              <a:effectLst/>
              <a:latin typeface="Arial" charset="0"/>
            </a:endParaRPr>
          </a:p>
        </p:txBody>
      </p:sp>
      <p:grpSp>
        <p:nvGrpSpPr>
          <p:cNvPr id="5" name="Group 4"/>
          <p:cNvGrpSpPr/>
          <p:nvPr/>
        </p:nvGrpSpPr>
        <p:grpSpPr>
          <a:xfrm>
            <a:off x="4419636" y="2826862"/>
            <a:ext cx="3656668" cy="2299002"/>
            <a:chOff x="4419636" y="2826862"/>
            <a:chExt cx="3656668" cy="2299002"/>
          </a:xfrm>
        </p:grpSpPr>
        <p:sp>
          <p:nvSpPr>
            <p:cNvPr id="13" name="Rectangle 12"/>
            <p:cNvSpPr/>
            <p:nvPr/>
          </p:nvSpPr>
          <p:spPr bwMode="auto">
            <a:xfrm>
              <a:off x="4419636" y="2826862"/>
              <a:ext cx="1062095" cy="934917"/>
            </a:xfrm>
            <a:prstGeom prst="rect">
              <a:avLst/>
            </a:prstGeom>
            <a:solidFill>
              <a:srgbClr val="C2E0FF">
                <a:alpha val="29020"/>
              </a:srgb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200" b="0" i="0" u="none" strike="noStrike" cap="none" normalizeH="0" baseline="0" smtClean="0">
                <a:ln>
                  <a:noFill/>
                </a:ln>
                <a:solidFill>
                  <a:schemeClr val="tx1"/>
                </a:solidFill>
                <a:effectLst/>
                <a:latin typeface="Arial" charset="0"/>
              </a:endParaRPr>
            </a:p>
          </p:txBody>
        </p:sp>
        <p:sp>
          <p:nvSpPr>
            <p:cNvPr id="14" name="Rectangle 13"/>
            <p:cNvSpPr/>
            <p:nvPr/>
          </p:nvSpPr>
          <p:spPr bwMode="auto">
            <a:xfrm>
              <a:off x="5762255" y="2826862"/>
              <a:ext cx="1062095" cy="934917"/>
            </a:xfrm>
            <a:prstGeom prst="rect">
              <a:avLst/>
            </a:prstGeom>
            <a:solidFill>
              <a:srgbClr val="C2E0FF">
                <a:alpha val="29020"/>
              </a:srgb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200" b="0" i="0" u="none" strike="noStrike" cap="none" normalizeH="0" baseline="0" smtClean="0">
                <a:ln>
                  <a:noFill/>
                </a:ln>
                <a:solidFill>
                  <a:schemeClr val="tx1"/>
                </a:solidFill>
                <a:effectLst/>
                <a:latin typeface="Arial" charset="0"/>
              </a:endParaRPr>
            </a:p>
          </p:txBody>
        </p:sp>
        <p:sp>
          <p:nvSpPr>
            <p:cNvPr id="15" name="Rectangle 14"/>
            <p:cNvSpPr/>
            <p:nvPr/>
          </p:nvSpPr>
          <p:spPr bwMode="auto">
            <a:xfrm>
              <a:off x="7014209" y="2826862"/>
              <a:ext cx="1062095" cy="934917"/>
            </a:xfrm>
            <a:prstGeom prst="rect">
              <a:avLst/>
            </a:prstGeom>
            <a:solidFill>
              <a:srgbClr val="C2E0FF">
                <a:alpha val="29020"/>
              </a:srgb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200" b="0" i="0" u="none" strike="noStrike" cap="none" normalizeH="0" baseline="0" smtClean="0">
                <a:ln>
                  <a:noFill/>
                </a:ln>
                <a:solidFill>
                  <a:schemeClr val="tx1"/>
                </a:solidFill>
                <a:effectLst/>
                <a:latin typeface="Arial" charset="0"/>
              </a:endParaRPr>
            </a:p>
          </p:txBody>
        </p:sp>
        <p:sp>
          <p:nvSpPr>
            <p:cNvPr id="16" name="Rectangle 15"/>
            <p:cNvSpPr/>
            <p:nvPr/>
          </p:nvSpPr>
          <p:spPr bwMode="auto">
            <a:xfrm>
              <a:off x="5097787" y="4190947"/>
              <a:ext cx="1062095" cy="934917"/>
            </a:xfrm>
            <a:prstGeom prst="rect">
              <a:avLst/>
            </a:prstGeom>
            <a:solidFill>
              <a:srgbClr val="C2E0FF">
                <a:alpha val="29020"/>
              </a:srgb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200" b="0" i="0" u="none" strike="noStrike" cap="none" normalizeH="0" baseline="0" smtClean="0">
                <a:ln>
                  <a:noFill/>
                </a:ln>
                <a:solidFill>
                  <a:schemeClr val="tx1"/>
                </a:solidFill>
                <a:effectLst/>
                <a:latin typeface="Arial" charset="0"/>
              </a:endParaRPr>
            </a:p>
          </p:txBody>
        </p:sp>
      </p:grpSp>
      <p:sp>
        <p:nvSpPr>
          <p:cNvPr id="18" name="Rectangle 17"/>
          <p:cNvSpPr/>
          <p:nvPr/>
        </p:nvSpPr>
        <p:spPr>
          <a:xfrm>
            <a:off x="625933" y="1003223"/>
            <a:ext cx="7829092" cy="861774"/>
          </a:xfrm>
          <a:prstGeom prst="rect">
            <a:avLst/>
          </a:prstGeom>
        </p:spPr>
        <p:txBody>
          <a:bodyPr wrap="square">
            <a:spAutoFit/>
          </a:bodyPr>
          <a:lstStyle/>
          <a:p>
            <a:pPr marL="342900" indent="-342900" algn="l">
              <a:buFont typeface="Wingdings" panose="05000000000000000000" pitchFamily="2" charset="2"/>
              <a:buChar char="§"/>
            </a:pPr>
            <a:r>
              <a:rPr lang="en-US" sz="2000" dirty="0">
                <a:solidFill>
                  <a:schemeClr val="tx1">
                    <a:lumMod val="50000"/>
                  </a:schemeClr>
                </a:solidFill>
                <a:effectLst>
                  <a:outerShdw blurRad="38100" dist="38100" dir="2700000" algn="tl">
                    <a:srgbClr val="000000">
                      <a:alpha val="43137"/>
                    </a:srgbClr>
                  </a:outerShdw>
                </a:effectLst>
              </a:rPr>
              <a:t>3 markers </a:t>
            </a:r>
            <a:r>
              <a:rPr lang="en-US" sz="2000" dirty="0" smtClean="0">
                <a:solidFill>
                  <a:schemeClr val="tx1">
                    <a:lumMod val="50000"/>
                  </a:schemeClr>
                </a:solidFill>
                <a:effectLst>
                  <a:outerShdw blurRad="38100" dist="38100" dir="2700000" algn="tl">
                    <a:srgbClr val="000000">
                      <a:alpha val="43137"/>
                    </a:srgbClr>
                  </a:outerShdw>
                </a:effectLst>
              </a:rPr>
              <a:t>added</a:t>
            </a:r>
            <a:r>
              <a:rPr lang="en-US" sz="2000" dirty="0">
                <a:solidFill>
                  <a:schemeClr val="tx1">
                    <a:lumMod val="50000"/>
                  </a:schemeClr>
                </a:solidFill>
                <a:effectLst>
                  <a:outerShdw blurRad="38100" dist="38100" dir="2700000" algn="tl">
                    <a:srgbClr val="000000">
                      <a:alpha val="43137"/>
                    </a:srgbClr>
                  </a:outerShdw>
                </a:effectLst>
              </a:rPr>
              <a:t> create </a:t>
            </a:r>
            <a:r>
              <a:rPr lang="en-US" sz="2000" dirty="0" smtClean="0">
                <a:solidFill>
                  <a:schemeClr val="tx1">
                    <a:lumMod val="50000"/>
                  </a:schemeClr>
                </a:solidFill>
                <a:effectLst>
                  <a:outerShdw blurRad="38100" dist="38100" dir="2700000" algn="tl">
                    <a:srgbClr val="000000">
                      <a:alpha val="43137"/>
                    </a:srgbClr>
                  </a:outerShdw>
                </a:effectLst>
              </a:rPr>
              <a:t>6 more extended vowels</a:t>
            </a:r>
          </a:p>
          <a:p>
            <a:pPr marL="342900" indent="-342900" algn="l">
              <a:buFont typeface="Wingdings" panose="05000000000000000000" pitchFamily="2" charset="2"/>
              <a:buChar char="§"/>
            </a:pPr>
            <a:r>
              <a:rPr lang="en-US" sz="2000" dirty="0" smtClean="0">
                <a:solidFill>
                  <a:schemeClr val="tx1">
                    <a:lumMod val="50000"/>
                  </a:schemeClr>
                </a:solidFill>
                <a:effectLst>
                  <a:outerShdw blurRad="38100" dist="38100" dir="2700000" algn="tl">
                    <a:srgbClr val="000000">
                      <a:alpha val="43137"/>
                    </a:srgbClr>
                  </a:outerShdw>
                </a:effectLst>
              </a:rPr>
              <a:t>5 tones</a:t>
            </a:r>
            <a:endParaRPr lang="en-US" sz="2000" dirty="0">
              <a:solidFill>
                <a:schemeClr val="tx1">
                  <a:lumMod val="50000"/>
                </a:schemeClr>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569808790"/>
      </p:ext>
    </p:extLst>
  </p:cSld>
  <p:clrMapOvr>
    <a:masterClrMapping/>
  </p:clrMapOvr>
  <mc:AlternateContent xmlns:mc="http://schemas.openxmlformats.org/markup-compatibility/2006" xmlns:p14="http://schemas.microsoft.com/office/powerpoint/2010/main">
    <mc:Choice Requires="p14">
      <p:transition spd="slow" p14:dur="2000" advTm="733"/>
    </mc:Choice>
    <mc:Fallback xmlns="">
      <p:transition spd="slow" advTm="73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8">
                                            <p:txEl>
                                              <p:pRg st="0" end="0"/>
                                            </p:txEl>
                                          </p:spTgt>
                                        </p:tgtEl>
                                        <p:attrNameLst>
                                          <p:attrName>style.visibility</p:attrName>
                                        </p:attrNameLst>
                                      </p:cBhvr>
                                      <p:to>
                                        <p:strVal val="visible"/>
                                      </p:to>
                                    </p:set>
                                    <p:animEffect transition="in" filter="fade">
                                      <p:cBhvr>
                                        <p:cTn id="10" dur="500"/>
                                        <p:tgtEl>
                                          <p:spTgt spid="18">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8">
                                            <p:txEl>
                                              <p:pRg st="1" end="1"/>
                                            </p:txEl>
                                          </p:spTgt>
                                        </p:tgtEl>
                                        <p:attrNameLst>
                                          <p:attrName>style.visibility</p:attrName>
                                        </p:attrNameLst>
                                      </p:cBhvr>
                                      <p:to>
                                        <p:strVal val="visible"/>
                                      </p:to>
                                    </p:set>
                                    <p:animEffect transition="in" filter="fade">
                                      <p:cBhvr>
                                        <p:cTn id="15" dur="500"/>
                                        <p:tgtEl>
                                          <p:spTgt spid="18">
                                            <p:txEl>
                                              <p:pRg st="1" end="1"/>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extBox 3"/>
          <p:cNvSpPr txBox="1">
            <a:spLocks noChangeArrowheads="1"/>
          </p:cNvSpPr>
          <p:nvPr/>
        </p:nvSpPr>
        <p:spPr bwMode="auto">
          <a:xfrm>
            <a:off x="307975" y="219655"/>
            <a:ext cx="1867344" cy="400110"/>
          </a:xfrm>
          <a:prstGeom prst="rect">
            <a:avLst/>
          </a:prstGeom>
          <a:noFill/>
          <a:ln w="9525">
            <a:noFill/>
            <a:miter lim="800000"/>
            <a:headEnd/>
            <a:tailEnd/>
          </a:ln>
        </p:spPr>
        <p:txBody>
          <a:bodyPr wrap="square">
            <a:spAutoFit/>
          </a:bodyPr>
          <a:lstStyle/>
          <a:p>
            <a:pPr algn="l"/>
            <a:r>
              <a:rPr lang="en-US" sz="2000" b="1" cap="small" spc="25" dirty="0">
                <a:solidFill>
                  <a:srgbClr val="000000"/>
                </a:solidFill>
                <a:effectLst>
                  <a:outerShdw blurRad="38100" dist="38100" dir="2700000" algn="tl">
                    <a:srgbClr val="000000">
                      <a:alpha val="43137"/>
                    </a:srgbClr>
                  </a:outerShdw>
                </a:effectLst>
                <a:latin typeface="Times New Roman" panose="02020603050405020304" pitchFamily="18" charset="0"/>
                <a:ea typeface="SimSun" panose="02010600030101010101" pitchFamily="2" charset="-122"/>
                <a:cs typeface="Times New Roman" panose="02020603050405020304" pitchFamily="18" charset="0"/>
              </a:rPr>
              <a:t>Introduction</a:t>
            </a:r>
          </a:p>
        </p:txBody>
      </p:sp>
      <p:sp>
        <p:nvSpPr>
          <p:cNvPr id="50" name="object 3"/>
          <p:cNvSpPr/>
          <p:nvPr/>
        </p:nvSpPr>
        <p:spPr>
          <a:xfrm flipH="1">
            <a:off x="2135757" y="12526"/>
            <a:ext cx="68823" cy="814369"/>
          </a:xfrm>
          <a:custGeom>
            <a:avLst/>
            <a:gdLst/>
            <a:ahLst/>
            <a:cxnLst/>
            <a:rect l="l" t="t" r="r" b="b"/>
            <a:pathLst>
              <a:path h="533400">
                <a:moveTo>
                  <a:pt x="0" y="0"/>
                </a:moveTo>
                <a:lnTo>
                  <a:pt x="0" y="533400"/>
                </a:lnTo>
              </a:path>
            </a:pathLst>
          </a:custGeom>
          <a:ln w="28575">
            <a:solidFill>
              <a:srgbClr val="7F7F7F"/>
            </a:solidFill>
          </a:ln>
        </p:spPr>
        <p:txBody>
          <a:bodyPr wrap="square" lIns="0" tIns="0" rIns="0" bIns="0" rtlCol="0">
            <a:noAutofit/>
          </a:bodyPr>
          <a:lstStyle/>
          <a:p>
            <a:endParaRPr>
              <a:solidFill>
                <a:srgbClr val="595959"/>
              </a:solidFill>
            </a:endParaRPr>
          </a:p>
        </p:txBody>
      </p:sp>
      <p:sp>
        <p:nvSpPr>
          <p:cNvPr id="3" name="Slide Number Placeholder 2"/>
          <p:cNvSpPr>
            <a:spLocks noGrp="1"/>
          </p:cNvSpPr>
          <p:nvPr>
            <p:ph type="sldNum" sz="quarter" idx="10"/>
          </p:nvPr>
        </p:nvSpPr>
        <p:spPr/>
        <p:txBody>
          <a:bodyPr/>
          <a:lstStyle/>
          <a:p>
            <a:fld id="{569F3626-3701-49B0-836D-8CB2992CE193}" type="slidenum">
              <a:rPr lang="en-US" smtClean="0"/>
              <a:pPr/>
              <a:t>8</a:t>
            </a:fld>
            <a:endParaRPr lang="en-US"/>
          </a:p>
        </p:txBody>
      </p:sp>
      <p:sp>
        <p:nvSpPr>
          <p:cNvPr id="4" name="TextBox 3"/>
          <p:cNvSpPr txBox="1"/>
          <p:nvPr/>
        </p:nvSpPr>
        <p:spPr>
          <a:xfrm>
            <a:off x="2217106" y="7937"/>
            <a:ext cx="2464072" cy="841256"/>
          </a:xfrm>
          <a:prstGeom prst="rect">
            <a:avLst/>
          </a:prstGeom>
          <a:noFill/>
        </p:spPr>
        <p:txBody>
          <a:bodyPr wrap="none" rtlCol="0">
            <a:spAutoFit/>
          </a:bodyPr>
          <a:lstStyle/>
          <a:p>
            <a:pPr marL="171450" indent="-171450" algn="l">
              <a:spcBef>
                <a:spcPts val="400"/>
              </a:spcBef>
              <a:buFont typeface="Arial" panose="020B0604020202020204" pitchFamily="34" charset="0"/>
              <a:buChar char="•"/>
            </a:pPr>
            <a:r>
              <a:rPr lang="en-US" sz="1400" dirty="0"/>
              <a:t>Problem definition</a:t>
            </a:r>
          </a:p>
          <a:p>
            <a:pPr marL="171450" indent="-171450" algn="l">
              <a:spcBef>
                <a:spcPts val="400"/>
              </a:spcBef>
              <a:buFont typeface="Arial" panose="020B0604020202020204" pitchFamily="34" charset="0"/>
              <a:buChar char="•"/>
            </a:pPr>
            <a:r>
              <a:rPr lang="en-US" sz="1400" dirty="0" smtClean="0"/>
              <a:t>Vietnamese sign language</a:t>
            </a:r>
          </a:p>
          <a:p>
            <a:pPr marL="171450" indent="-171450" algn="l">
              <a:spcBef>
                <a:spcPts val="400"/>
              </a:spcBef>
              <a:buFont typeface="Arial" panose="020B0604020202020204" pitchFamily="34" charset="0"/>
              <a:buChar char="•"/>
            </a:pPr>
            <a:r>
              <a:rPr lang="en-US" sz="1400" dirty="0">
                <a:solidFill>
                  <a:srgbClr val="000000"/>
                </a:solidFill>
                <a:effectLst>
                  <a:outerShdw blurRad="38100" dist="38100" dir="2700000" algn="tl">
                    <a:srgbClr val="000000">
                      <a:alpha val="43137"/>
                    </a:srgbClr>
                  </a:outerShdw>
                </a:effectLst>
              </a:rPr>
              <a:t>Project proposal</a:t>
            </a:r>
          </a:p>
        </p:txBody>
      </p:sp>
      <p:sp>
        <p:nvSpPr>
          <p:cNvPr id="18" name="Rectangle 17"/>
          <p:cNvSpPr/>
          <p:nvPr/>
        </p:nvSpPr>
        <p:spPr>
          <a:xfrm>
            <a:off x="556998" y="1397279"/>
            <a:ext cx="7296822" cy="3016210"/>
          </a:xfrm>
          <a:prstGeom prst="rect">
            <a:avLst/>
          </a:prstGeom>
        </p:spPr>
        <p:txBody>
          <a:bodyPr wrap="square">
            <a:spAutoFit/>
          </a:bodyPr>
          <a:lstStyle/>
          <a:p>
            <a:pPr marL="342900" indent="-342900" algn="l">
              <a:buFont typeface="Wingdings" panose="05000000000000000000" pitchFamily="2" charset="2"/>
              <a:buChar char="§"/>
            </a:pPr>
            <a:r>
              <a:rPr lang="en-US" sz="2000" dirty="0">
                <a:solidFill>
                  <a:schemeClr val="tx1">
                    <a:lumMod val="50000"/>
                  </a:schemeClr>
                </a:solidFill>
                <a:effectLst>
                  <a:outerShdw blurRad="38100" dist="38100" dir="2700000" algn="tl">
                    <a:srgbClr val="000000">
                      <a:alpha val="43137"/>
                    </a:srgbClr>
                  </a:outerShdw>
                </a:effectLst>
              </a:rPr>
              <a:t>Design an </a:t>
            </a:r>
            <a:r>
              <a:rPr lang="en-US" sz="2000" dirty="0" smtClean="0">
                <a:solidFill>
                  <a:schemeClr val="tx1">
                    <a:lumMod val="50000"/>
                  </a:schemeClr>
                </a:solidFill>
                <a:effectLst>
                  <a:outerShdw blurRad="38100" dist="38100" dir="2700000" algn="tl">
                    <a:srgbClr val="000000">
                      <a:alpha val="43137"/>
                    </a:srgbClr>
                  </a:outerShdw>
                </a:effectLst>
              </a:rPr>
              <a:t>automatic VSL translator</a:t>
            </a:r>
          </a:p>
          <a:p>
            <a:pPr marL="342900" indent="-342900" algn="l">
              <a:buFont typeface="Wingdings" panose="05000000000000000000" pitchFamily="2" charset="2"/>
              <a:buChar char="§"/>
            </a:pPr>
            <a:r>
              <a:rPr lang="en-US" sz="2000" dirty="0" smtClean="0">
                <a:solidFill>
                  <a:schemeClr val="tx1">
                    <a:lumMod val="50000"/>
                  </a:schemeClr>
                </a:solidFill>
                <a:effectLst>
                  <a:outerShdw blurRad="38100" dist="38100" dir="2700000" algn="tl">
                    <a:srgbClr val="000000">
                      <a:alpha val="43137"/>
                    </a:srgbClr>
                  </a:outerShdw>
                </a:effectLst>
              </a:rPr>
              <a:t>Feasible goals:</a:t>
            </a:r>
          </a:p>
          <a:p>
            <a:pPr marL="800100" lvl="1" indent="-342900" algn="l">
              <a:buFont typeface="Arial" panose="020B0604020202020204" pitchFamily="34" charset="0"/>
              <a:buChar char="•"/>
            </a:pPr>
            <a:r>
              <a:rPr lang="en-US" sz="2000" dirty="0"/>
              <a:t>Project duration: 6 months</a:t>
            </a:r>
          </a:p>
          <a:p>
            <a:pPr marL="800100" lvl="1" indent="-342900" algn="l">
              <a:buFont typeface="Arial" panose="020B0604020202020204" pitchFamily="34" charset="0"/>
              <a:buChar char="•"/>
            </a:pPr>
            <a:r>
              <a:rPr lang="en-US" sz="2000" dirty="0" smtClean="0"/>
              <a:t>Recognize the </a:t>
            </a:r>
            <a:r>
              <a:rPr lang="en-US" sz="2000" u="sng" dirty="0" smtClean="0">
                <a:solidFill>
                  <a:srgbClr val="C00000"/>
                </a:solidFill>
              </a:rPr>
              <a:t>27 based letters</a:t>
            </a:r>
            <a:r>
              <a:rPr lang="en-US" sz="2000" dirty="0" smtClean="0"/>
              <a:t>, </a:t>
            </a:r>
            <a:r>
              <a:rPr lang="en-US" sz="2000" u="sng" dirty="0" smtClean="0">
                <a:solidFill>
                  <a:srgbClr val="C00000"/>
                </a:solidFill>
              </a:rPr>
              <a:t>3 markers</a:t>
            </a:r>
            <a:r>
              <a:rPr lang="en-US" sz="2000" dirty="0" smtClean="0"/>
              <a:t> and </a:t>
            </a:r>
            <a:r>
              <a:rPr lang="en-US" sz="2000" u="sng" dirty="0" smtClean="0">
                <a:solidFill>
                  <a:srgbClr val="C00000"/>
                </a:solidFill>
              </a:rPr>
              <a:t>5 tones</a:t>
            </a:r>
            <a:r>
              <a:rPr lang="en-US" sz="2000" dirty="0" smtClean="0"/>
              <a:t> with acceptable accuracy (&gt;90%)</a:t>
            </a:r>
          </a:p>
          <a:p>
            <a:pPr marL="800100" lvl="1" indent="-342900" algn="l">
              <a:buFont typeface="Arial" panose="020B0604020202020204" pitchFamily="34" charset="0"/>
              <a:buChar char="•"/>
            </a:pPr>
            <a:r>
              <a:rPr lang="en-US" sz="2000" dirty="0" smtClean="0"/>
              <a:t>Real-time running (&gt;10FPS)</a:t>
            </a:r>
          </a:p>
          <a:p>
            <a:pPr marL="800100" lvl="1" indent="-342900" algn="l">
              <a:buFont typeface="Arial" panose="020B0604020202020204" pitchFamily="34" charset="0"/>
              <a:buChar char="•"/>
            </a:pPr>
            <a:r>
              <a:rPr lang="en-US" sz="2000" dirty="0" smtClean="0"/>
              <a:t>Easy-to-use and setup for end-users</a:t>
            </a:r>
            <a:endParaRPr lang="en-US" sz="2000" dirty="0"/>
          </a:p>
        </p:txBody>
      </p:sp>
    </p:spTree>
    <p:extLst>
      <p:ext uri="{BB962C8B-B14F-4D97-AF65-F5344CB8AC3E}">
        <p14:creationId xmlns:p14="http://schemas.microsoft.com/office/powerpoint/2010/main" val="1012370858"/>
      </p:ext>
    </p:extLst>
  </p:cSld>
  <p:clrMapOvr>
    <a:masterClrMapping/>
  </p:clrMapOvr>
  <mc:AlternateContent xmlns:mc="http://schemas.openxmlformats.org/markup-compatibility/2006" xmlns:p14="http://schemas.microsoft.com/office/powerpoint/2010/main">
    <mc:Choice Requires="p14">
      <p:transition spd="slow" p14:dur="2000" advTm="733"/>
    </mc:Choice>
    <mc:Fallback xmlns="">
      <p:transition spd="slow" advTm="73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animEffect transition="in" filter="fade">
                                      <p:cBhvr>
                                        <p:cTn id="7" dur="1000"/>
                                        <p:tgtEl>
                                          <p:spTgt spid="1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8">
                                            <p:txEl>
                                              <p:pRg st="1" end="1"/>
                                            </p:txEl>
                                          </p:spTgt>
                                        </p:tgtEl>
                                        <p:attrNameLst>
                                          <p:attrName>style.visibility</p:attrName>
                                        </p:attrNameLst>
                                      </p:cBhvr>
                                      <p:to>
                                        <p:strVal val="visible"/>
                                      </p:to>
                                    </p:set>
                                    <p:animEffect transition="in" filter="fade">
                                      <p:cBhvr>
                                        <p:cTn id="12" dur="1000"/>
                                        <p:tgtEl>
                                          <p:spTgt spid="18">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8">
                                            <p:txEl>
                                              <p:pRg st="2" end="2"/>
                                            </p:txEl>
                                          </p:spTgt>
                                        </p:tgtEl>
                                        <p:attrNameLst>
                                          <p:attrName>style.visibility</p:attrName>
                                        </p:attrNameLst>
                                      </p:cBhvr>
                                      <p:to>
                                        <p:strVal val="visible"/>
                                      </p:to>
                                    </p:set>
                                    <p:animEffect transition="in" filter="fade">
                                      <p:cBhvr>
                                        <p:cTn id="15" dur="1000"/>
                                        <p:tgtEl>
                                          <p:spTgt spid="18">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8">
                                            <p:txEl>
                                              <p:pRg st="3" end="3"/>
                                            </p:txEl>
                                          </p:spTgt>
                                        </p:tgtEl>
                                        <p:attrNameLst>
                                          <p:attrName>style.visibility</p:attrName>
                                        </p:attrNameLst>
                                      </p:cBhvr>
                                      <p:to>
                                        <p:strVal val="visible"/>
                                      </p:to>
                                    </p:set>
                                    <p:animEffect transition="in" filter="fade">
                                      <p:cBhvr>
                                        <p:cTn id="18" dur="1000"/>
                                        <p:tgtEl>
                                          <p:spTgt spid="18">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8">
                                            <p:txEl>
                                              <p:pRg st="4" end="4"/>
                                            </p:txEl>
                                          </p:spTgt>
                                        </p:tgtEl>
                                        <p:attrNameLst>
                                          <p:attrName>style.visibility</p:attrName>
                                        </p:attrNameLst>
                                      </p:cBhvr>
                                      <p:to>
                                        <p:strVal val="visible"/>
                                      </p:to>
                                    </p:set>
                                    <p:animEffect transition="in" filter="fade">
                                      <p:cBhvr>
                                        <p:cTn id="21" dur="1000"/>
                                        <p:tgtEl>
                                          <p:spTgt spid="18">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8">
                                            <p:txEl>
                                              <p:pRg st="5" end="5"/>
                                            </p:txEl>
                                          </p:spTgt>
                                        </p:tgtEl>
                                        <p:attrNameLst>
                                          <p:attrName>style.visibility</p:attrName>
                                        </p:attrNameLst>
                                      </p:cBhvr>
                                      <p:to>
                                        <p:strVal val="visible"/>
                                      </p:to>
                                    </p:set>
                                    <p:animEffect transition="in" filter="fade">
                                      <p:cBhvr>
                                        <p:cTn id="24" dur="1000"/>
                                        <p:tgtEl>
                                          <p:spTgt spid="18">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extBox 3"/>
          <p:cNvSpPr txBox="1">
            <a:spLocks noChangeArrowheads="1"/>
          </p:cNvSpPr>
          <p:nvPr/>
        </p:nvSpPr>
        <p:spPr bwMode="auto">
          <a:xfrm>
            <a:off x="302824" y="65767"/>
            <a:ext cx="1867344" cy="707886"/>
          </a:xfrm>
          <a:prstGeom prst="rect">
            <a:avLst/>
          </a:prstGeom>
          <a:noFill/>
          <a:ln w="9525">
            <a:noFill/>
            <a:miter lim="800000"/>
            <a:headEnd/>
            <a:tailEnd/>
          </a:ln>
        </p:spPr>
        <p:txBody>
          <a:bodyPr wrap="square">
            <a:spAutoFit/>
          </a:bodyPr>
          <a:lstStyle/>
          <a:p>
            <a:pPr algn="l"/>
            <a:r>
              <a:rPr lang="en-US" sz="2000" b="1" cap="small" spc="25" dirty="0" smtClean="0">
                <a:solidFill>
                  <a:srgbClr val="000000"/>
                </a:solidFill>
                <a:effectLst>
                  <a:outerShdw blurRad="38100" dist="38100" dir="2700000" algn="tl">
                    <a:srgbClr val="000000">
                      <a:alpha val="43137"/>
                    </a:srgbClr>
                  </a:outerShdw>
                </a:effectLst>
                <a:latin typeface="Times New Roman" panose="02020603050405020304" pitchFamily="18" charset="0"/>
                <a:ea typeface="SimSun" panose="02010600030101010101" pitchFamily="2" charset="-122"/>
                <a:cs typeface="Times New Roman" panose="02020603050405020304" pitchFamily="18" charset="0"/>
              </a:rPr>
              <a:t>Current Approaches</a:t>
            </a:r>
            <a:endParaRPr lang="en-US" sz="2000" b="1" cap="small" spc="25" dirty="0">
              <a:solidFill>
                <a:srgbClr val="000000"/>
              </a:solidFill>
              <a:effectLst>
                <a:outerShdw blurRad="38100" dist="38100" dir="2700000" algn="tl">
                  <a:srgbClr val="000000">
                    <a:alpha val="43137"/>
                  </a:srgbClr>
                </a:outerShdw>
              </a:effectLst>
              <a:latin typeface="Times New Roman" panose="02020603050405020304" pitchFamily="18" charset="0"/>
              <a:ea typeface="SimSun" panose="02010600030101010101" pitchFamily="2" charset="-122"/>
              <a:cs typeface="Times New Roman" panose="02020603050405020304" pitchFamily="18" charset="0"/>
            </a:endParaRPr>
          </a:p>
        </p:txBody>
      </p:sp>
      <p:sp>
        <p:nvSpPr>
          <p:cNvPr id="50" name="object 3"/>
          <p:cNvSpPr/>
          <p:nvPr/>
        </p:nvSpPr>
        <p:spPr>
          <a:xfrm flipH="1">
            <a:off x="2135757" y="12526"/>
            <a:ext cx="68823" cy="814369"/>
          </a:xfrm>
          <a:custGeom>
            <a:avLst/>
            <a:gdLst/>
            <a:ahLst/>
            <a:cxnLst/>
            <a:rect l="l" t="t" r="r" b="b"/>
            <a:pathLst>
              <a:path h="533400">
                <a:moveTo>
                  <a:pt x="0" y="0"/>
                </a:moveTo>
                <a:lnTo>
                  <a:pt x="0" y="533400"/>
                </a:lnTo>
              </a:path>
            </a:pathLst>
          </a:custGeom>
          <a:ln w="28575">
            <a:solidFill>
              <a:srgbClr val="7F7F7F"/>
            </a:solidFill>
          </a:ln>
        </p:spPr>
        <p:txBody>
          <a:bodyPr wrap="square" lIns="0" tIns="0" rIns="0" bIns="0" rtlCol="0">
            <a:noAutofit/>
          </a:bodyPr>
          <a:lstStyle/>
          <a:p>
            <a:endParaRPr>
              <a:solidFill>
                <a:srgbClr val="595959"/>
              </a:solidFill>
            </a:endParaRPr>
          </a:p>
        </p:txBody>
      </p:sp>
      <p:sp>
        <p:nvSpPr>
          <p:cNvPr id="3" name="Slide Number Placeholder 2"/>
          <p:cNvSpPr>
            <a:spLocks noGrp="1"/>
          </p:cNvSpPr>
          <p:nvPr>
            <p:ph type="sldNum" sz="quarter" idx="10"/>
          </p:nvPr>
        </p:nvSpPr>
        <p:spPr/>
        <p:txBody>
          <a:bodyPr/>
          <a:lstStyle/>
          <a:p>
            <a:fld id="{569F3626-3701-49B0-836D-8CB2992CE193}" type="slidenum">
              <a:rPr lang="en-US" smtClean="0"/>
              <a:pPr/>
              <a:t>9</a:t>
            </a:fld>
            <a:endParaRPr lang="en-US"/>
          </a:p>
        </p:txBody>
      </p:sp>
      <p:sp>
        <p:nvSpPr>
          <p:cNvPr id="4" name="TextBox 3"/>
          <p:cNvSpPr txBox="1"/>
          <p:nvPr/>
        </p:nvSpPr>
        <p:spPr>
          <a:xfrm>
            <a:off x="2204580" y="132452"/>
            <a:ext cx="3478773" cy="574516"/>
          </a:xfrm>
          <a:prstGeom prst="rect">
            <a:avLst/>
          </a:prstGeom>
          <a:noFill/>
        </p:spPr>
        <p:txBody>
          <a:bodyPr wrap="none" rtlCol="0">
            <a:spAutoFit/>
          </a:bodyPr>
          <a:lstStyle/>
          <a:p>
            <a:pPr marL="171450" indent="-171450" algn="l">
              <a:spcBef>
                <a:spcPts val="400"/>
              </a:spcBef>
              <a:buFont typeface="Arial" panose="020B0604020202020204" pitchFamily="34" charset="0"/>
              <a:buChar char="•"/>
            </a:pPr>
            <a:r>
              <a:rPr lang="en-US" sz="1400" dirty="0" smtClean="0">
                <a:solidFill>
                  <a:srgbClr val="000000"/>
                </a:solidFill>
                <a:effectLst>
                  <a:outerShdw blurRad="38100" dist="38100" dir="2700000" algn="tl">
                    <a:srgbClr val="000000">
                      <a:alpha val="43137"/>
                    </a:srgbClr>
                  </a:outerShdw>
                </a:effectLst>
              </a:rPr>
              <a:t>Glove-based sign language recognition</a:t>
            </a:r>
            <a:endParaRPr lang="en-US" sz="1400" dirty="0">
              <a:solidFill>
                <a:srgbClr val="000000"/>
              </a:solidFill>
              <a:effectLst>
                <a:outerShdw blurRad="38100" dist="38100" dir="2700000" algn="tl">
                  <a:srgbClr val="000000">
                    <a:alpha val="43137"/>
                  </a:srgbClr>
                </a:outerShdw>
              </a:effectLst>
            </a:endParaRPr>
          </a:p>
          <a:p>
            <a:pPr marL="171450" indent="-171450" algn="l">
              <a:spcBef>
                <a:spcPts val="400"/>
              </a:spcBef>
              <a:buFont typeface="Arial" panose="020B0604020202020204" pitchFamily="34" charset="0"/>
              <a:buChar char="•"/>
            </a:pPr>
            <a:r>
              <a:rPr lang="en-US" sz="1400" dirty="0" smtClean="0"/>
              <a:t>Vision-based </a:t>
            </a:r>
            <a:r>
              <a:rPr lang="en-US" sz="1400" dirty="0"/>
              <a:t>sign language </a:t>
            </a:r>
            <a:r>
              <a:rPr lang="en-US" sz="1400" dirty="0" smtClean="0"/>
              <a:t>recognition</a:t>
            </a:r>
          </a:p>
        </p:txBody>
      </p:sp>
      <p:sp>
        <p:nvSpPr>
          <p:cNvPr id="9" name="Rectangle 8"/>
          <p:cNvSpPr/>
          <p:nvPr/>
        </p:nvSpPr>
        <p:spPr>
          <a:xfrm>
            <a:off x="167411" y="1298199"/>
            <a:ext cx="4208744" cy="1631216"/>
          </a:xfrm>
          <a:prstGeom prst="rect">
            <a:avLst/>
          </a:prstGeom>
        </p:spPr>
        <p:txBody>
          <a:bodyPr wrap="square">
            <a:spAutoFit/>
          </a:bodyPr>
          <a:lstStyle/>
          <a:p>
            <a:pPr algn="l"/>
            <a:r>
              <a:rPr lang="en-US" sz="2000" u="sng" dirty="0" smtClean="0">
                <a:solidFill>
                  <a:schemeClr val="tx1">
                    <a:lumMod val="50000"/>
                  </a:schemeClr>
                </a:solidFill>
                <a:effectLst>
                  <a:outerShdw blurRad="38100" dist="38100" dir="2700000" algn="tl">
                    <a:srgbClr val="000000">
                      <a:alpha val="43137"/>
                    </a:srgbClr>
                  </a:outerShdw>
                </a:effectLst>
              </a:rPr>
              <a:t>Advantages:</a:t>
            </a:r>
          </a:p>
          <a:p>
            <a:pPr marL="800100" lvl="1" indent="-342900" algn="l">
              <a:buFont typeface="Arial" panose="020B0604020202020204" pitchFamily="34" charset="0"/>
              <a:buChar char="•"/>
            </a:pPr>
            <a:r>
              <a:rPr lang="en-US" sz="2000" dirty="0"/>
              <a:t>High accuracy of </a:t>
            </a:r>
            <a:r>
              <a:rPr lang="en-US" sz="2000" dirty="0" smtClean="0"/>
              <a:t>recognition</a:t>
            </a:r>
          </a:p>
          <a:p>
            <a:pPr marL="800100" lvl="1" indent="-342900" algn="l">
              <a:buFont typeface="Arial" panose="020B0604020202020204" pitchFamily="34" charset="0"/>
              <a:buChar char="•"/>
            </a:pPr>
            <a:r>
              <a:rPr lang="en-US" sz="2000" dirty="0" smtClean="0"/>
              <a:t>Not much computation at computer side</a:t>
            </a:r>
            <a:endParaRPr lang="en-US" sz="2000" dirty="0"/>
          </a:p>
        </p:txBody>
      </p:sp>
      <p:sp>
        <p:nvSpPr>
          <p:cNvPr id="10" name="Rectangle 9"/>
          <p:cNvSpPr/>
          <p:nvPr/>
        </p:nvSpPr>
        <p:spPr>
          <a:xfrm>
            <a:off x="4906822" y="1298199"/>
            <a:ext cx="4049288" cy="1785104"/>
          </a:xfrm>
          <a:prstGeom prst="rect">
            <a:avLst/>
          </a:prstGeom>
        </p:spPr>
        <p:txBody>
          <a:bodyPr wrap="square">
            <a:spAutoFit/>
          </a:bodyPr>
          <a:lstStyle/>
          <a:p>
            <a:pPr algn="l"/>
            <a:r>
              <a:rPr lang="en-US" sz="2000" u="sng" dirty="0" smtClean="0">
                <a:solidFill>
                  <a:schemeClr val="tx1">
                    <a:lumMod val="50000"/>
                  </a:schemeClr>
                </a:solidFill>
                <a:effectLst>
                  <a:outerShdw blurRad="38100" dist="38100" dir="2700000" algn="tl">
                    <a:srgbClr val="000000">
                      <a:alpha val="43137"/>
                    </a:srgbClr>
                  </a:outerShdw>
                </a:effectLst>
              </a:rPr>
              <a:t>Disadvantages</a:t>
            </a:r>
            <a:r>
              <a:rPr lang="en-US" sz="2000" u="sng" dirty="0">
                <a:solidFill>
                  <a:schemeClr val="tx1">
                    <a:lumMod val="50000"/>
                  </a:schemeClr>
                </a:solidFill>
                <a:effectLst>
                  <a:outerShdw blurRad="38100" dist="38100" dir="2700000" algn="tl">
                    <a:srgbClr val="000000">
                      <a:alpha val="43137"/>
                    </a:srgbClr>
                  </a:outerShdw>
                </a:effectLst>
              </a:rPr>
              <a:t>:</a:t>
            </a:r>
          </a:p>
          <a:p>
            <a:pPr marL="800100" lvl="1" indent="-342900" algn="l">
              <a:buFont typeface="Arial" panose="020B0604020202020204" pitchFamily="34" charset="0"/>
              <a:buChar char="•"/>
            </a:pPr>
            <a:r>
              <a:rPr lang="en-US" sz="2000" dirty="0"/>
              <a:t>Too expensive</a:t>
            </a:r>
          </a:p>
          <a:p>
            <a:pPr marL="800100" lvl="1" indent="-342900" algn="l">
              <a:buFont typeface="Arial" panose="020B0604020202020204" pitchFamily="34" charset="0"/>
              <a:buChar char="•"/>
            </a:pPr>
            <a:r>
              <a:rPr lang="en-US" sz="2000" dirty="0"/>
              <a:t>Bulky to user</a:t>
            </a:r>
          </a:p>
          <a:p>
            <a:pPr marL="800100" lvl="1" indent="-342900" algn="l">
              <a:buFont typeface="Arial" panose="020B0604020202020204" pitchFamily="34" charset="0"/>
              <a:buChar char="•"/>
            </a:pPr>
            <a:r>
              <a:rPr lang="en-US" sz="2000" dirty="0" smtClean="0"/>
              <a:t>Easy to be damaged</a:t>
            </a:r>
            <a:endParaRPr lang="en-US" sz="2000" dirty="0"/>
          </a:p>
        </p:txBody>
      </p:sp>
      <p:grpSp>
        <p:nvGrpSpPr>
          <p:cNvPr id="6" name="Group 5"/>
          <p:cNvGrpSpPr/>
          <p:nvPr/>
        </p:nvGrpSpPr>
        <p:grpSpPr>
          <a:xfrm>
            <a:off x="1203093" y="3052173"/>
            <a:ext cx="6600496" cy="3444591"/>
            <a:chOff x="1203093" y="3052173"/>
            <a:chExt cx="6600496" cy="3444591"/>
          </a:xfrm>
        </p:grpSpPr>
        <p:grpSp>
          <p:nvGrpSpPr>
            <p:cNvPr id="5" name="Group 4"/>
            <p:cNvGrpSpPr/>
            <p:nvPr/>
          </p:nvGrpSpPr>
          <p:grpSpPr>
            <a:xfrm>
              <a:off x="1203093" y="3052173"/>
              <a:ext cx="6537992" cy="3221434"/>
              <a:chOff x="1203093" y="3052173"/>
              <a:chExt cx="6537992" cy="3221434"/>
            </a:xfrm>
          </p:grpSpPr>
          <p:pic>
            <p:nvPicPr>
              <p:cNvPr id="8" name="Picture 7"/>
              <p:cNvPicPr/>
              <p:nvPr/>
            </p:nvPicPr>
            <p:blipFill>
              <a:blip r:embed="rId3"/>
              <a:stretch>
                <a:fillRect/>
              </a:stretch>
            </p:blipFill>
            <p:spPr>
              <a:xfrm>
                <a:off x="1203093" y="3052173"/>
                <a:ext cx="6537992" cy="3221434"/>
              </a:xfrm>
              <a:prstGeom prst="rect">
                <a:avLst/>
              </a:prstGeom>
            </p:spPr>
          </p:pic>
          <p:sp>
            <p:nvSpPr>
              <p:cNvPr id="2" name="TextBox 1"/>
              <p:cNvSpPr txBox="1"/>
              <p:nvPr/>
            </p:nvSpPr>
            <p:spPr>
              <a:xfrm>
                <a:off x="1402968" y="3453961"/>
                <a:ext cx="1127233" cy="461665"/>
              </a:xfrm>
              <a:prstGeom prst="rect">
                <a:avLst/>
              </a:prstGeom>
              <a:noFill/>
            </p:spPr>
            <p:txBody>
              <a:bodyPr wrap="none" rtlCol="0">
                <a:spAutoFit/>
              </a:bodyPr>
              <a:lstStyle/>
              <a:p>
                <a:r>
                  <a:rPr lang="en-US" sz="2400" b="1" dirty="0">
                    <a:solidFill>
                      <a:srgbClr val="C00000"/>
                    </a:solidFill>
                    <a:effectLst>
                      <a:outerShdw blurRad="38100" dist="38100" dir="2700000" algn="tl">
                        <a:srgbClr val="000000">
                          <a:alpha val="43137"/>
                        </a:srgbClr>
                      </a:outerShdw>
                    </a:effectLst>
                  </a:rPr>
                  <a:t>$5,495</a:t>
                </a:r>
                <a:endParaRPr lang="en-US" b="1" dirty="0">
                  <a:solidFill>
                    <a:srgbClr val="C00000"/>
                  </a:solidFill>
                  <a:effectLst>
                    <a:outerShdw blurRad="38100" dist="38100" dir="2700000" algn="tl">
                      <a:srgbClr val="000000">
                        <a:alpha val="43137"/>
                      </a:srgbClr>
                    </a:outerShdw>
                  </a:effectLst>
                </a:endParaRPr>
              </a:p>
            </p:txBody>
          </p:sp>
          <p:sp>
            <p:nvSpPr>
              <p:cNvPr id="13" name="TextBox 12"/>
              <p:cNvSpPr txBox="1"/>
              <p:nvPr/>
            </p:nvSpPr>
            <p:spPr>
              <a:xfrm>
                <a:off x="6357373" y="5340970"/>
                <a:ext cx="1383712" cy="461665"/>
              </a:xfrm>
              <a:prstGeom prst="rect">
                <a:avLst/>
              </a:prstGeom>
              <a:noFill/>
            </p:spPr>
            <p:txBody>
              <a:bodyPr wrap="none" rtlCol="0">
                <a:spAutoFit/>
              </a:bodyPr>
              <a:lstStyle/>
              <a:p>
                <a:r>
                  <a:rPr lang="en-US" sz="2400" b="1" dirty="0">
                    <a:solidFill>
                      <a:srgbClr val="C00000"/>
                    </a:solidFill>
                    <a:effectLst>
                      <a:outerShdw blurRad="38100" dist="38100" dir="2700000" algn="tl">
                        <a:srgbClr val="000000">
                          <a:alpha val="43137"/>
                        </a:srgbClr>
                      </a:outerShdw>
                    </a:effectLst>
                  </a:rPr>
                  <a:t>$17,795 </a:t>
                </a:r>
              </a:p>
            </p:txBody>
          </p:sp>
        </p:grpSp>
        <p:sp>
          <p:nvSpPr>
            <p:cNvPr id="14" name="TextBox 13"/>
            <p:cNvSpPr txBox="1"/>
            <p:nvPr/>
          </p:nvSpPr>
          <p:spPr>
            <a:xfrm>
              <a:off x="2167051" y="6219765"/>
              <a:ext cx="1527534" cy="276999"/>
            </a:xfrm>
            <a:prstGeom prst="rect">
              <a:avLst/>
            </a:prstGeom>
            <a:noFill/>
          </p:spPr>
          <p:txBody>
            <a:bodyPr wrap="none" rtlCol="0">
              <a:spAutoFit/>
            </a:bodyPr>
            <a:lstStyle/>
            <a:p>
              <a:r>
                <a:rPr lang="en-US" dirty="0"/>
                <a:t>http://www.5dt.com/</a:t>
              </a:r>
            </a:p>
          </p:txBody>
        </p:sp>
        <p:sp>
          <p:nvSpPr>
            <p:cNvPr id="15" name="TextBox 14"/>
            <p:cNvSpPr txBox="1"/>
            <p:nvPr/>
          </p:nvSpPr>
          <p:spPr>
            <a:xfrm>
              <a:off x="5551048" y="6219764"/>
              <a:ext cx="2252541" cy="276999"/>
            </a:xfrm>
            <a:prstGeom prst="rect">
              <a:avLst/>
            </a:prstGeom>
            <a:noFill/>
          </p:spPr>
          <p:txBody>
            <a:bodyPr wrap="none" rtlCol="0">
              <a:spAutoFit/>
            </a:bodyPr>
            <a:lstStyle/>
            <a:p>
              <a:r>
                <a:rPr lang="en-US" dirty="0"/>
                <a:t>http://</a:t>
              </a:r>
              <a:r>
                <a:rPr lang="en-US" dirty="0" smtClean="0"/>
                <a:t>cyberglovesystems.com/</a:t>
              </a:r>
              <a:endParaRPr lang="en-US" dirty="0"/>
            </a:p>
          </p:txBody>
        </p:sp>
      </p:grpSp>
    </p:spTree>
    <p:extLst>
      <p:ext uri="{BB962C8B-B14F-4D97-AF65-F5344CB8AC3E}">
        <p14:creationId xmlns:p14="http://schemas.microsoft.com/office/powerpoint/2010/main" val="719537870"/>
      </p:ext>
    </p:extLst>
  </p:cSld>
  <p:clrMapOvr>
    <a:masterClrMapping/>
  </p:clrMapOvr>
  <mc:AlternateContent xmlns:mc="http://schemas.openxmlformats.org/markup-compatibility/2006" xmlns:p14="http://schemas.microsoft.com/office/powerpoint/2010/main">
    <mc:Choice Requires="p14">
      <p:transition spd="slow" p14:dur="2000" advTm="733"/>
    </mc:Choice>
    <mc:Fallback xmlns="">
      <p:transition spd="slow" advTm="73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theme/theme1.xml><?xml version="1.0" encoding="utf-8"?>
<a:theme xmlns:a="http://schemas.openxmlformats.org/drawingml/2006/main" name="1_Sales Template Oct 05">
  <a:themeElements>
    <a:clrScheme name="1_Sales Template Oct 05 1">
      <a:dk1>
        <a:srgbClr val="595959"/>
      </a:dk1>
      <a:lt1>
        <a:srgbClr val="FFFFFF"/>
      </a:lt1>
      <a:dk2>
        <a:srgbClr val="AAAAAA"/>
      </a:dk2>
      <a:lt2>
        <a:srgbClr val="7D7D7D"/>
      </a:lt2>
      <a:accent1>
        <a:srgbClr val="0066CC"/>
      </a:accent1>
      <a:accent2>
        <a:srgbClr val="FFCC00"/>
      </a:accent2>
      <a:accent3>
        <a:srgbClr val="FFFFFF"/>
      </a:accent3>
      <a:accent4>
        <a:srgbClr val="4B4B4B"/>
      </a:accent4>
      <a:accent5>
        <a:srgbClr val="AAB8E2"/>
      </a:accent5>
      <a:accent6>
        <a:srgbClr val="E7B900"/>
      </a:accent6>
      <a:hlink>
        <a:srgbClr val="009900"/>
      </a:hlink>
      <a:folHlink>
        <a:srgbClr val="FF0000"/>
      </a:folHlink>
    </a:clrScheme>
    <a:fontScheme name="1_Sales Template Oct 05">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spAutoFit/>
      </a:bodyPr>
      <a:lstStyle>
        <a:defPPr marL="0" marR="0" indent="0" algn="ctr" defTabSz="914400" rtl="0" eaLnBrk="1" fontAlgn="base" latinLnBrk="0" hangingPunct="1">
          <a:lnSpc>
            <a:spcPct val="100000"/>
          </a:lnSpc>
          <a:spcBef>
            <a:spcPct val="5000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spAutoFit/>
      </a:bodyPr>
      <a:lstStyle>
        <a:defPPr marL="0" marR="0" indent="0" algn="ctr" defTabSz="914400" rtl="0" eaLnBrk="1" fontAlgn="base" latinLnBrk="0" hangingPunct="1">
          <a:lnSpc>
            <a:spcPct val="100000"/>
          </a:lnSpc>
          <a:spcBef>
            <a:spcPct val="5000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lnDef>
  </a:objectDefaults>
  <a:extraClrSchemeLst>
    <a:extraClrScheme>
      <a:clrScheme name="1_Sales Template Oct 05 1">
        <a:dk1>
          <a:srgbClr val="595959"/>
        </a:dk1>
        <a:lt1>
          <a:srgbClr val="FFFFFF"/>
        </a:lt1>
        <a:dk2>
          <a:srgbClr val="AAAAAA"/>
        </a:dk2>
        <a:lt2>
          <a:srgbClr val="7D7D7D"/>
        </a:lt2>
        <a:accent1>
          <a:srgbClr val="0066CC"/>
        </a:accent1>
        <a:accent2>
          <a:srgbClr val="FFCC00"/>
        </a:accent2>
        <a:accent3>
          <a:srgbClr val="FFFFFF"/>
        </a:accent3>
        <a:accent4>
          <a:srgbClr val="4B4B4B"/>
        </a:accent4>
        <a:accent5>
          <a:srgbClr val="AAB8E2"/>
        </a:accent5>
        <a:accent6>
          <a:srgbClr val="E7B900"/>
        </a:accent6>
        <a:hlink>
          <a:srgbClr val="009900"/>
        </a:hlink>
        <a:folHlink>
          <a:srgbClr val="FF00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Divider Slide">
  <a:themeElements>
    <a:clrScheme name="1_Divider Slide 1">
      <a:dk1>
        <a:srgbClr val="595959"/>
      </a:dk1>
      <a:lt1>
        <a:srgbClr val="FFFFFF"/>
      </a:lt1>
      <a:dk2>
        <a:srgbClr val="AAAAAA"/>
      </a:dk2>
      <a:lt2>
        <a:srgbClr val="7D7D7D"/>
      </a:lt2>
      <a:accent1>
        <a:srgbClr val="0066CC"/>
      </a:accent1>
      <a:accent2>
        <a:srgbClr val="FFCC00"/>
      </a:accent2>
      <a:accent3>
        <a:srgbClr val="FFFFFF"/>
      </a:accent3>
      <a:accent4>
        <a:srgbClr val="4B4B4B"/>
      </a:accent4>
      <a:accent5>
        <a:srgbClr val="AAB8E2"/>
      </a:accent5>
      <a:accent6>
        <a:srgbClr val="E7B900"/>
      </a:accent6>
      <a:hlink>
        <a:srgbClr val="009900"/>
      </a:hlink>
      <a:folHlink>
        <a:srgbClr val="FF0000"/>
      </a:folHlink>
    </a:clrScheme>
    <a:fontScheme name="1_Divider Slid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spAutoFit/>
      </a:bodyPr>
      <a:lstStyle>
        <a:defPPr marL="0" marR="0" indent="0" algn="ctr" defTabSz="914400" rtl="0" eaLnBrk="1" fontAlgn="base" latinLnBrk="0" hangingPunct="1">
          <a:lnSpc>
            <a:spcPct val="100000"/>
          </a:lnSpc>
          <a:spcBef>
            <a:spcPct val="5000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spAutoFit/>
      </a:bodyPr>
      <a:lstStyle>
        <a:defPPr marL="0" marR="0" indent="0" algn="ctr" defTabSz="914400" rtl="0" eaLnBrk="1" fontAlgn="base" latinLnBrk="0" hangingPunct="1">
          <a:lnSpc>
            <a:spcPct val="100000"/>
          </a:lnSpc>
          <a:spcBef>
            <a:spcPct val="5000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lnDef>
  </a:objectDefaults>
  <a:extraClrSchemeLst>
    <a:extraClrScheme>
      <a:clrScheme name="1_Divider Slide 1">
        <a:dk1>
          <a:srgbClr val="595959"/>
        </a:dk1>
        <a:lt1>
          <a:srgbClr val="FFFFFF"/>
        </a:lt1>
        <a:dk2>
          <a:srgbClr val="AAAAAA"/>
        </a:dk2>
        <a:lt2>
          <a:srgbClr val="7D7D7D"/>
        </a:lt2>
        <a:accent1>
          <a:srgbClr val="0066CC"/>
        </a:accent1>
        <a:accent2>
          <a:srgbClr val="FFCC00"/>
        </a:accent2>
        <a:accent3>
          <a:srgbClr val="FFFFFF"/>
        </a:accent3>
        <a:accent4>
          <a:srgbClr val="4B4B4B"/>
        </a:accent4>
        <a:accent5>
          <a:srgbClr val="AAB8E2"/>
        </a:accent5>
        <a:accent6>
          <a:srgbClr val="E7B900"/>
        </a:accent6>
        <a:hlink>
          <a:srgbClr val="009900"/>
        </a:hlink>
        <a:folHlink>
          <a:srgbClr val="FF000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2_Divider Slide">
  <a:themeElements>
    <a:clrScheme name="2_Divider Slide 1">
      <a:dk1>
        <a:srgbClr val="595959"/>
      </a:dk1>
      <a:lt1>
        <a:srgbClr val="FFFFFF"/>
      </a:lt1>
      <a:dk2>
        <a:srgbClr val="AAAAAA"/>
      </a:dk2>
      <a:lt2>
        <a:srgbClr val="7D7D7D"/>
      </a:lt2>
      <a:accent1>
        <a:srgbClr val="0066CC"/>
      </a:accent1>
      <a:accent2>
        <a:srgbClr val="FFCC00"/>
      </a:accent2>
      <a:accent3>
        <a:srgbClr val="FFFFFF"/>
      </a:accent3>
      <a:accent4>
        <a:srgbClr val="4B4B4B"/>
      </a:accent4>
      <a:accent5>
        <a:srgbClr val="AAB8E2"/>
      </a:accent5>
      <a:accent6>
        <a:srgbClr val="E7B900"/>
      </a:accent6>
      <a:hlink>
        <a:srgbClr val="009900"/>
      </a:hlink>
      <a:folHlink>
        <a:srgbClr val="FF0000"/>
      </a:folHlink>
    </a:clrScheme>
    <a:fontScheme name="2_Divider Slid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spAutoFit/>
      </a:bodyPr>
      <a:lstStyle>
        <a:defPPr marL="0" marR="0" indent="0" algn="ctr" defTabSz="914400" rtl="0" eaLnBrk="1" fontAlgn="base" latinLnBrk="0" hangingPunct="1">
          <a:lnSpc>
            <a:spcPct val="100000"/>
          </a:lnSpc>
          <a:spcBef>
            <a:spcPct val="5000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spAutoFit/>
      </a:bodyPr>
      <a:lstStyle>
        <a:defPPr marL="0" marR="0" indent="0" algn="ctr" defTabSz="914400" rtl="0" eaLnBrk="1" fontAlgn="base" latinLnBrk="0" hangingPunct="1">
          <a:lnSpc>
            <a:spcPct val="100000"/>
          </a:lnSpc>
          <a:spcBef>
            <a:spcPct val="5000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lnDef>
  </a:objectDefaults>
  <a:extraClrSchemeLst>
    <a:extraClrScheme>
      <a:clrScheme name="2_Divider Slide 1">
        <a:dk1>
          <a:srgbClr val="595959"/>
        </a:dk1>
        <a:lt1>
          <a:srgbClr val="FFFFFF"/>
        </a:lt1>
        <a:dk2>
          <a:srgbClr val="AAAAAA"/>
        </a:dk2>
        <a:lt2>
          <a:srgbClr val="7D7D7D"/>
        </a:lt2>
        <a:accent1>
          <a:srgbClr val="0066CC"/>
        </a:accent1>
        <a:accent2>
          <a:srgbClr val="FFCC00"/>
        </a:accent2>
        <a:accent3>
          <a:srgbClr val="FFFFFF"/>
        </a:accent3>
        <a:accent4>
          <a:srgbClr val="4B4B4B"/>
        </a:accent4>
        <a:accent5>
          <a:srgbClr val="AAB8E2"/>
        </a:accent5>
        <a:accent6>
          <a:srgbClr val="E7B900"/>
        </a:accent6>
        <a:hlink>
          <a:srgbClr val="009900"/>
        </a:hlink>
        <a:folHlink>
          <a:srgbClr val="FF000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3_Divider Slide">
  <a:themeElements>
    <a:clrScheme name="3_Divider Slide 1">
      <a:dk1>
        <a:srgbClr val="595959"/>
      </a:dk1>
      <a:lt1>
        <a:srgbClr val="FFFFFF"/>
      </a:lt1>
      <a:dk2>
        <a:srgbClr val="AAAAAA"/>
      </a:dk2>
      <a:lt2>
        <a:srgbClr val="7D7D7D"/>
      </a:lt2>
      <a:accent1>
        <a:srgbClr val="0066CC"/>
      </a:accent1>
      <a:accent2>
        <a:srgbClr val="FFCC00"/>
      </a:accent2>
      <a:accent3>
        <a:srgbClr val="FFFFFF"/>
      </a:accent3>
      <a:accent4>
        <a:srgbClr val="4B4B4B"/>
      </a:accent4>
      <a:accent5>
        <a:srgbClr val="AAB8E2"/>
      </a:accent5>
      <a:accent6>
        <a:srgbClr val="E7B900"/>
      </a:accent6>
      <a:hlink>
        <a:srgbClr val="009900"/>
      </a:hlink>
      <a:folHlink>
        <a:srgbClr val="FF0000"/>
      </a:folHlink>
    </a:clrScheme>
    <a:fontScheme name="3_Divider Slid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spAutoFit/>
      </a:bodyPr>
      <a:lstStyle>
        <a:defPPr marL="0" marR="0" indent="0" algn="ctr" defTabSz="914400" rtl="0" eaLnBrk="1" fontAlgn="base" latinLnBrk="0" hangingPunct="1">
          <a:lnSpc>
            <a:spcPct val="100000"/>
          </a:lnSpc>
          <a:spcBef>
            <a:spcPct val="5000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spAutoFit/>
      </a:bodyPr>
      <a:lstStyle>
        <a:defPPr marL="0" marR="0" indent="0" algn="ctr" defTabSz="914400" rtl="0" eaLnBrk="1" fontAlgn="base" latinLnBrk="0" hangingPunct="1">
          <a:lnSpc>
            <a:spcPct val="100000"/>
          </a:lnSpc>
          <a:spcBef>
            <a:spcPct val="5000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lnDef>
  </a:objectDefaults>
  <a:extraClrSchemeLst>
    <a:extraClrScheme>
      <a:clrScheme name="3_Divider Slide 1">
        <a:dk1>
          <a:srgbClr val="595959"/>
        </a:dk1>
        <a:lt1>
          <a:srgbClr val="FFFFFF"/>
        </a:lt1>
        <a:dk2>
          <a:srgbClr val="AAAAAA"/>
        </a:dk2>
        <a:lt2>
          <a:srgbClr val="7D7D7D"/>
        </a:lt2>
        <a:accent1>
          <a:srgbClr val="0066CC"/>
        </a:accent1>
        <a:accent2>
          <a:srgbClr val="FFCC00"/>
        </a:accent2>
        <a:accent3>
          <a:srgbClr val="FFFFFF"/>
        </a:accent3>
        <a:accent4>
          <a:srgbClr val="4B4B4B"/>
        </a:accent4>
        <a:accent5>
          <a:srgbClr val="AAB8E2"/>
        </a:accent5>
        <a:accent6>
          <a:srgbClr val="E7B900"/>
        </a:accent6>
        <a:hlink>
          <a:srgbClr val="009900"/>
        </a:hlink>
        <a:folHlink>
          <a:srgbClr val="FF000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4_Divider Slide">
  <a:themeElements>
    <a:clrScheme name="4_Divider Slide 1">
      <a:dk1>
        <a:srgbClr val="595959"/>
      </a:dk1>
      <a:lt1>
        <a:srgbClr val="FFFFFF"/>
      </a:lt1>
      <a:dk2>
        <a:srgbClr val="AAAAAA"/>
      </a:dk2>
      <a:lt2>
        <a:srgbClr val="7D7D7D"/>
      </a:lt2>
      <a:accent1>
        <a:srgbClr val="0066CC"/>
      </a:accent1>
      <a:accent2>
        <a:srgbClr val="FFCC00"/>
      </a:accent2>
      <a:accent3>
        <a:srgbClr val="FFFFFF"/>
      </a:accent3>
      <a:accent4>
        <a:srgbClr val="4B4B4B"/>
      </a:accent4>
      <a:accent5>
        <a:srgbClr val="AAB8E2"/>
      </a:accent5>
      <a:accent6>
        <a:srgbClr val="E7B900"/>
      </a:accent6>
      <a:hlink>
        <a:srgbClr val="009900"/>
      </a:hlink>
      <a:folHlink>
        <a:srgbClr val="FF0000"/>
      </a:folHlink>
    </a:clrScheme>
    <a:fontScheme name="4_Divider Slid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spAutoFit/>
      </a:bodyPr>
      <a:lstStyle>
        <a:defPPr marL="0" marR="0" indent="0" algn="ctr" defTabSz="914400" rtl="0" eaLnBrk="1" fontAlgn="base" latinLnBrk="0" hangingPunct="1">
          <a:lnSpc>
            <a:spcPct val="100000"/>
          </a:lnSpc>
          <a:spcBef>
            <a:spcPct val="5000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spAutoFit/>
      </a:bodyPr>
      <a:lstStyle>
        <a:defPPr marL="0" marR="0" indent="0" algn="ctr" defTabSz="914400" rtl="0" eaLnBrk="1" fontAlgn="base" latinLnBrk="0" hangingPunct="1">
          <a:lnSpc>
            <a:spcPct val="100000"/>
          </a:lnSpc>
          <a:spcBef>
            <a:spcPct val="5000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lnDef>
  </a:objectDefaults>
  <a:extraClrSchemeLst>
    <a:extraClrScheme>
      <a:clrScheme name="4_Divider Slide 1">
        <a:dk1>
          <a:srgbClr val="595959"/>
        </a:dk1>
        <a:lt1>
          <a:srgbClr val="FFFFFF"/>
        </a:lt1>
        <a:dk2>
          <a:srgbClr val="AAAAAA"/>
        </a:dk2>
        <a:lt2>
          <a:srgbClr val="7D7D7D"/>
        </a:lt2>
        <a:accent1>
          <a:srgbClr val="0066CC"/>
        </a:accent1>
        <a:accent2>
          <a:srgbClr val="FFCC00"/>
        </a:accent2>
        <a:accent3>
          <a:srgbClr val="FFFFFF"/>
        </a:accent3>
        <a:accent4>
          <a:srgbClr val="4B4B4B"/>
        </a:accent4>
        <a:accent5>
          <a:srgbClr val="AAB8E2"/>
        </a:accent5>
        <a:accent6>
          <a:srgbClr val="E7B900"/>
        </a:accent6>
        <a:hlink>
          <a:srgbClr val="009900"/>
        </a:hlink>
        <a:folHlink>
          <a:srgbClr val="FF0000"/>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3358</Words>
  <Application>Microsoft Office PowerPoint</Application>
  <PresentationFormat>On-screen Show (4:3)</PresentationFormat>
  <Paragraphs>533</Paragraphs>
  <Slides>38</Slides>
  <Notes>33</Notes>
  <HiddenSlides>1</HiddenSlides>
  <MMClips>2</MMClips>
  <ScaleCrop>false</ScaleCrop>
  <HeadingPairs>
    <vt:vector size="8" baseType="variant">
      <vt:variant>
        <vt:lpstr>Fonts Used</vt:lpstr>
      </vt:variant>
      <vt:variant>
        <vt:i4>7</vt:i4>
      </vt:variant>
      <vt:variant>
        <vt:lpstr>Theme</vt:lpstr>
      </vt:variant>
      <vt:variant>
        <vt:i4>5</vt:i4>
      </vt:variant>
      <vt:variant>
        <vt:lpstr>Embedded OLE Servers</vt:lpstr>
      </vt:variant>
      <vt:variant>
        <vt:i4>1</vt:i4>
      </vt:variant>
      <vt:variant>
        <vt:lpstr>Slide Titles</vt:lpstr>
      </vt:variant>
      <vt:variant>
        <vt:i4>38</vt:i4>
      </vt:variant>
    </vt:vector>
  </HeadingPairs>
  <TitlesOfParts>
    <vt:vector size="51" baseType="lpstr">
      <vt:lpstr>ＭＳ Ｐゴシック</vt:lpstr>
      <vt:lpstr>SimSun</vt:lpstr>
      <vt:lpstr>Arial</vt:lpstr>
      <vt:lpstr>Arial (Body)</vt:lpstr>
      <vt:lpstr>Calibri</vt:lpstr>
      <vt:lpstr>Times New Roman</vt:lpstr>
      <vt:lpstr>Wingdings</vt:lpstr>
      <vt:lpstr>1_Sales Template Oct 05</vt:lpstr>
      <vt:lpstr>1_Divider Slide</vt:lpstr>
      <vt:lpstr>2_Divider Slide</vt:lpstr>
      <vt:lpstr>3_Divider Slide</vt:lpstr>
      <vt:lpstr>4_Divider Slide</vt:lpstr>
      <vt:lpstr>Equation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2010-09-29T05:55:01Z</dcterms:created>
  <dcterms:modified xsi:type="dcterms:W3CDTF">2014-05-23T05:08:47Z</dcterms:modified>
</cp:coreProperties>
</file>